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5143500" type="screen16x9"/>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9" d="100"/>
          <a:sy n="89" d="100"/>
        </p:scale>
        <p:origin x="84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USTOM_9">
    <p:spTree>
      <p:nvGrpSpPr>
        <p:cNvPr id="1" name=""/>
        <p:cNvGrpSpPr/>
        <p:nvPr/>
      </p:nvGrpSpPr>
      <p:grpSpPr>
        <a:xfrm>
          <a:off x="0" y="0"/>
          <a:ext cx="9144000" cy="5143500"/>
          <a:chOff x="0" y="0"/>
          <a:chExt cx="9144000" cy="5143500"/>
        </a:xfrm>
      </p:grpSpPr>
      <p:pic>
        <p:nvPicPr>
          <p:cNvPr id="2" name="Google Shape;9;p2"/>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_8">
    <p:spTree>
      <p:nvGrpSpPr>
        <p:cNvPr id="1" name=""/>
        <p:cNvGrpSpPr/>
        <p:nvPr/>
      </p:nvGrpSpPr>
      <p:grpSpPr>
        <a:xfrm>
          <a:off x="0" y="0"/>
          <a:ext cx="9144000" cy="5143500"/>
          <a:chOff x="0" y="0"/>
          <a:chExt cx="9144000" cy="5143500"/>
        </a:xfrm>
      </p:grpSpPr>
      <p:pic>
        <p:nvPicPr>
          <p:cNvPr id="2" name="Google Shape;11;p3"/>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USTOM_7">
    <p:spTree>
      <p:nvGrpSpPr>
        <p:cNvPr id="1" name=""/>
        <p:cNvGrpSpPr/>
        <p:nvPr/>
      </p:nvGrpSpPr>
      <p:grpSpPr>
        <a:xfrm>
          <a:off x="0" y="0"/>
          <a:ext cx="9144000" cy="5143500"/>
          <a:chOff x="0" y="0"/>
          <a:chExt cx="9144000" cy="5143500"/>
        </a:xfrm>
      </p:grpSpPr>
      <p:pic>
        <p:nvPicPr>
          <p:cNvPr id="2" name="Google Shape;13;p4"/>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USTOM_6">
    <p:spTree>
      <p:nvGrpSpPr>
        <p:cNvPr id="1" name=""/>
        <p:cNvGrpSpPr/>
        <p:nvPr/>
      </p:nvGrpSpPr>
      <p:grpSpPr>
        <a:xfrm>
          <a:off x="0" y="0"/>
          <a:ext cx="9144000" cy="5143500"/>
          <a:chOff x="0" y="0"/>
          <a:chExt cx="9144000" cy="5143500"/>
        </a:xfrm>
      </p:grpSpPr>
      <p:pic>
        <p:nvPicPr>
          <p:cNvPr id="2" name="Google Shape;15;p5"/>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USTOM_5">
    <p:spTree>
      <p:nvGrpSpPr>
        <p:cNvPr id="1" name=""/>
        <p:cNvGrpSpPr/>
        <p:nvPr/>
      </p:nvGrpSpPr>
      <p:grpSpPr>
        <a:xfrm>
          <a:off x="0" y="0"/>
          <a:ext cx="9144000" cy="5143500"/>
          <a:chOff x="0" y="0"/>
          <a:chExt cx="9144000" cy="5143500"/>
        </a:xfrm>
      </p:grpSpPr>
      <p:pic>
        <p:nvPicPr>
          <p:cNvPr id="2" name="Google Shape;17;p6"/>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USTOM_4">
    <p:spTree>
      <p:nvGrpSpPr>
        <p:cNvPr id="1" name=""/>
        <p:cNvGrpSpPr/>
        <p:nvPr/>
      </p:nvGrpSpPr>
      <p:grpSpPr>
        <a:xfrm>
          <a:off x="0" y="0"/>
          <a:ext cx="9144000" cy="5143500"/>
          <a:chOff x="0" y="0"/>
          <a:chExt cx="9144000" cy="5143500"/>
        </a:xfrm>
      </p:grpSpPr>
      <p:pic>
        <p:nvPicPr>
          <p:cNvPr id="2" name="Google Shape;19;p7"/>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USTOM_3">
    <p:spTree>
      <p:nvGrpSpPr>
        <p:cNvPr id="1" name=""/>
        <p:cNvGrpSpPr/>
        <p:nvPr/>
      </p:nvGrpSpPr>
      <p:grpSpPr>
        <a:xfrm>
          <a:off x="0" y="0"/>
          <a:ext cx="9144000" cy="5143500"/>
          <a:chOff x="0" y="0"/>
          <a:chExt cx="9144000" cy="5143500"/>
        </a:xfrm>
      </p:grpSpPr>
      <p:pic>
        <p:nvPicPr>
          <p:cNvPr id="2" name="Google Shape;21;p8"/>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USTOM_1">
    <p:spTree>
      <p:nvGrpSpPr>
        <p:cNvPr id="1" name=""/>
        <p:cNvGrpSpPr/>
        <p:nvPr/>
      </p:nvGrpSpPr>
      <p:grpSpPr>
        <a:xfrm>
          <a:off x="0" y="0"/>
          <a:ext cx="9144000" cy="5143500"/>
          <a:chOff x="0" y="0"/>
          <a:chExt cx="9144000" cy="5143500"/>
        </a:xfrm>
      </p:grpSpPr>
      <p:pic>
        <p:nvPicPr>
          <p:cNvPr id="2" name="Google Shape;23;p9"/>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USTOM_1_1">
    <p:spTree>
      <p:nvGrpSpPr>
        <p:cNvPr id="1" name=""/>
        <p:cNvGrpSpPr/>
        <p:nvPr/>
      </p:nvGrpSpPr>
      <p:grpSpPr>
        <a:xfrm>
          <a:off x="0" y="0"/>
          <a:ext cx="9144000" cy="5143500"/>
          <a:chOff x="0" y="0"/>
          <a:chExt cx="9144000" cy="5143500"/>
        </a:xfrm>
      </p:grpSpPr>
      <p:pic>
        <p:nvPicPr>
          <p:cNvPr id="2" name="Google Shape;25;p10"/>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E67F"/>
        </a:solidFill>
        <a:effectLst/>
      </p:bgPr>
    </p:bg>
    <p:spTree>
      <p:nvGrpSpPr>
        <p:cNvPr id="1" name=""/>
        <p:cNvGrpSpPr/>
        <p:nvPr/>
      </p:nvGrpSpPr>
      <p:grpSpPr>
        <a:xfrm>
          <a:off x="0" y="0"/>
          <a:ext cx="0" cy="0"/>
          <a:chOff x="0" y="0"/>
          <a:chExt cx="0" cy="0"/>
        </a:xfrm>
      </p:grpSpPr>
      <p:sp>
        <p:nvSpPr>
          <p:cNvPr id="2" name="Placeholder for title"/>
          <p:cNvSpPr txBox="1">
            <a:spLocks noGrp="1"/>
          </p:cNvSpPr>
          <p:nvPr>
            <p:ph type="title"/>
          </p:nvPr>
        </p:nvSpPr>
        <p:spPr>
          <a:xfrm>
            <a:off x="714375" y="447675"/>
            <a:ext cx="7715250" cy="571500"/>
          </a:xfrm>
          <a:prstGeom prst="rect">
            <a:avLst/>
          </a:prstGeom>
        </p:spPr>
        <p:txBody>
          <a:bodyPr/>
          <a:lstStyle/>
          <a:p>
            <a:pPr marL="0" marR="0" lvl="0" indent="0" algn="l" rtl="0" fontAlgn="base">
              <a:lnSpc>
                <a:spcPct val="100000"/>
              </a:lnSpc>
              <a:spcBef>
                <a:spcPts val="0"/>
              </a:spcBef>
              <a:spcAft>
                <a:spcPts val="0"/>
              </a:spcAft>
            </a:pPr>
            <a:endParaRPr/>
          </a:p>
        </p:txBody>
      </p:sp>
      <p:sp>
        <p:nvSpPr>
          <p:cNvPr id="3" name="Placeholder for body"/>
          <p:cNvSpPr txBox="1">
            <a:spLocks noGrp="1"/>
          </p:cNvSpPr>
          <p:nvPr>
            <p:ph type="body"/>
          </p:nvPr>
        </p:nvSpPr>
        <p:spPr>
          <a:xfrm>
            <a:off x="714375" y="1152525"/>
            <a:ext cx="7715250" cy="3419475"/>
          </a:xfrm>
          <a:prstGeom prst="rect">
            <a:avLst/>
          </a:prstGeom>
        </p:spPr>
        <p:txBody>
          <a:bodyPr/>
          <a:lstStyle/>
          <a:p>
            <a:pPr marL="0" marR="0" lvl="0" indent="0" algn="l" rtl="0" fontAlgn="base">
              <a:lnSpc>
                <a:spcPct val="100000"/>
              </a:lnSpc>
              <a:spcBef>
                <a:spcPts val="0"/>
              </a:spcBef>
              <a:spcAft>
                <a:spcPts val="0"/>
              </a:spcAft>
            </a:pPr>
            <a:endParaRPr/>
          </a:p>
        </p:txBody>
      </p:sp>
    </p:spTree>
  </p:cSld>
  <p:clrMap bg1="lt1" tx1="dk1" bg2="dk2" tx2="lt2" accent1="accent1" accent2="accent2" accent3="accent3" accent4="accent4" accent5="accent5" accent6="accent6" hlink="hlink" folHlink="folHlink"/>
  <p:sldLayoutIdLst>
    <p:sldLayoutId id="2420857413" r:id="rId1"/>
    <p:sldLayoutId id="2420857414" r:id="rId2"/>
    <p:sldLayoutId id="2420857415" r:id="rId3"/>
    <p:sldLayoutId id="2420857416" r:id="rId4"/>
    <p:sldLayoutId id="2420857417" r:id="rId5"/>
    <p:sldLayoutId id="2420857418" r:id="rId6"/>
    <p:sldLayoutId id="2420857419" r:id="rId7"/>
    <p:sldLayoutId id="2420857420" r:id="rId8"/>
    <p:sldLayoutId id="2420857421" r:id="rId9"/>
  </p:sldLayoutIdLst>
  <p:txStyles>
    <p:titleStyle>
      <a:defPPr algn="l">
        <a:defRPr kern="1200"/>
      </a:defPPr>
      <a:lvl1pPr algn="l">
        <a:defRPr sz="1400" kern="1200"/>
      </a:lvl1pPr>
      <a:lvl2pPr algn="l">
        <a:defRPr sz="1400" kern="1200"/>
      </a:lvl2pPr>
      <a:lvl3pPr algn="l">
        <a:defRPr sz="1400" kern="1200"/>
      </a:lvl3pPr>
      <a:lvl4pPr algn="l">
        <a:defRPr sz="1400" kern="1200"/>
      </a:lvl4pPr>
      <a:lvl5pPr algn="l">
        <a:defRPr sz="1400" kern="1200"/>
      </a:lvl5pPr>
      <a:lvl6pPr algn="l">
        <a:defRPr sz="1400" kern="1200"/>
      </a:lvl6pPr>
      <a:lvl7pPr algn="l">
        <a:defRPr sz="1400" kern="1200"/>
      </a:lvl7pPr>
      <a:lvl8pPr algn="l">
        <a:defRPr sz="1400" kern="1200"/>
      </a:lvl8pPr>
      <a:lvl9pPr algn="l">
        <a:defRPr sz="1400" kern="1200"/>
      </a:lvl9pPr>
      <a:extLst/>
    </p:titleStyle>
    <p:bodyStyle>
      <a:defPPr algn="l">
        <a:defRPr kern="1200"/>
      </a:defPPr>
      <a:lvl1pPr algn="l">
        <a:defRPr sz="1400" kern="1200"/>
      </a:lvl1pPr>
      <a:lvl2pPr algn="l">
        <a:defRPr sz="1400" kern="1200"/>
      </a:lvl2pPr>
      <a:lvl3pPr algn="l">
        <a:defRPr sz="1400" kern="1200"/>
      </a:lvl3pPr>
      <a:lvl4pPr algn="l">
        <a:defRPr sz="1400" kern="1200"/>
      </a:lvl4pPr>
      <a:lvl5pPr algn="l">
        <a:defRPr sz="1400" kern="1200"/>
      </a:lvl5pPr>
      <a:lvl6pPr algn="l">
        <a:defRPr sz="1400" kern="1200"/>
      </a:lvl6pPr>
      <a:lvl7pPr algn="l">
        <a:defRPr sz="1400" kern="1200"/>
      </a:lvl7pPr>
      <a:lvl8pPr algn="l">
        <a:defRPr sz="1400" kern="1200"/>
      </a:lvl8pPr>
      <a:lvl9pPr algn="l">
        <a:defRPr sz="1400" kern="1200"/>
      </a:lvl9pPr>
      <a:extLst/>
    </p:bodyStyle>
    <p:otherStyle>
      <a:defPPr algn="l">
        <a:defRPr kern="1200"/>
      </a:defPPr>
      <a:lvl1pPr algn="l">
        <a:defRPr sz="1400" kern="1200"/>
      </a:lvl1pPr>
      <a:lvl2pPr algn="l">
        <a:defRPr sz="1400" kern="1200"/>
      </a:lvl2pPr>
      <a:lvl3pPr algn="l">
        <a:defRPr sz="1400" kern="1200"/>
      </a:lvl3pPr>
      <a:lvl4pPr algn="l">
        <a:defRPr sz="1400" kern="1200"/>
      </a:lvl4pPr>
      <a:lvl5pPr algn="l">
        <a:defRPr sz="1400" kern="1200"/>
      </a:lvl5pPr>
      <a:lvl6pPr algn="l">
        <a:defRPr sz="1400" kern="1200"/>
      </a:lvl6pPr>
      <a:lvl7pPr algn="l">
        <a:defRPr sz="1400" kern="1200"/>
      </a:lvl7pPr>
      <a:lvl8pPr algn="l">
        <a:defRPr sz="1400" kern="1200"/>
      </a:lvl8pPr>
      <a:lvl9pPr algn="l">
        <a:defRPr sz="1400" kern="1200"/>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543050"/>
          <a:ext cx="8229600" cy="2857500"/>
          <a:chOff x="914400" y="1543050"/>
          <a:chExt cx="8229600" cy="2857500"/>
        </a:xfrm>
      </p:grpSpPr>
      <p:sp>
        <p:nvSpPr>
          <p:cNvPr id="2" name="TextBox 1"/>
          <p:cNvSpPr txBox="1"/>
          <p:nvPr/>
        </p:nvSpPr>
        <p:spPr>
          <a:xfrm>
            <a:off x="1828799" y="2292846"/>
            <a:ext cx="5486400" cy="1143000"/>
          </a:xfrm>
          <a:prstGeom prst="rect">
            <a:avLst/>
          </a:prstGeom>
          <a:noFill/>
        </p:spPr>
        <p:txBody>
          <a:bodyPr vert="horz" lIns="91440" tIns="45720" rIns="91440" bIns="45720" rtlCol="0" anchor="t" anchorCtr="0">
            <a:spAutoFit/>
          </a:bodyPr>
          <a:lstStyle/>
          <a:p>
            <a:pPr marL="0" marR="0" lvl="0" indent="0" algn="ctr" rtl="0" fontAlgn="t">
              <a:lnSpc>
                <a:spcPct val="100000"/>
              </a:lnSpc>
              <a:spcBef>
                <a:spcPts val="0"/>
              </a:spcBef>
              <a:spcAft>
                <a:spcPts val="0"/>
              </a:spcAft>
            </a:pPr>
            <a:r>
              <a:rPr lang="en-US" sz="4000" b="1" u="none" strike="noStrike" cap="none" spc="0" dirty="0">
                <a:solidFill>
                  <a:srgbClr val="000000">
                    <a:alpha val="100000"/>
                  </a:srgbClr>
                </a:solidFill>
                <a:latin typeface="Arial"/>
              </a:rPr>
              <a:t>Artificial Intelligence in Healthcare</a:t>
            </a:r>
          </a:p>
        </p:txBody>
      </p:sp>
      <p:sp>
        <p:nvSpPr>
          <p:cNvPr id="3" name="TextBox 2"/>
          <p:cNvSpPr txBox="1"/>
          <p:nvPr/>
        </p:nvSpPr>
        <p:spPr>
          <a:xfrm>
            <a:off x="914399" y="3793307"/>
            <a:ext cx="7315200" cy="338554"/>
          </a:xfrm>
          <a:prstGeom prst="rect">
            <a:avLst/>
          </a:prstGeom>
          <a:noFill/>
        </p:spPr>
        <p:txBody>
          <a:bodyPr vert="horz" lIns="91440" tIns="45720" rIns="91440" bIns="45720" rtlCol="0" anchor="t" anchorCtr="0">
            <a:spAutoFit/>
          </a:bodyPr>
          <a:lstStyle/>
          <a:p>
            <a:pPr marL="0" marR="0" lvl="0" indent="0" algn="ctr" rtl="0" fontAlgn="t">
              <a:lnSpc>
                <a:spcPct val="100000"/>
              </a:lnSpc>
              <a:spcBef>
                <a:spcPts val="0"/>
              </a:spcBef>
              <a:spcAft>
                <a:spcPts val="0"/>
              </a:spcAft>
            </a:pPr>
            <a:r>
              <a:rPr lang="en-US" sz="1600" u="none" strike="noStrike" cap="none" spc="0" dirty="0">
                <a:solidFill>
                  <a:srgbClr val="000000">
                    <a:alpha val="100000"/>
                  </a:srgbClr>
                </a:solidFill>
                <a:latin typeface="Arial"/>
              </a:rPr>
              <a:t>Transformative Solutions and Innovations</a:t>
            </a:r>
          </a:p>
        </p:txBody>
      </p:sp>
      <p:pic>
        <p:nvPicPr>
          <p:cNvPr id="5" name="Picture 4">
            <a:extLst>
              <a:ext uri="{FF2B5EF4-FFF2-40B4-BE49-F238E27FC236}">
                <a16:creationId xmlns:a16="http://schemas.microsoft.com/office/drawing/2014/main" id="{4620B694-A2C0-07C6-42F9-35C299BA13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8417" y="571530"/>
            <a:ext cx="2047165" cy="136385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5638800"/>
          <a:chOff x="914400" y="1028700"/>
          <a:chExt cx="8229600" cy="5638800"/>
        </a:xfrm>
      </p:grpSpPr>
      <p:sp>
        <p:nvSpPr>
          <p:cNvPr id="2" name="TextBox 1"/>
          <p:cNvSpPr txBox="1"/>
          <p:nvPr/>
        </p:nvSpPr>
        <p:spPr>
          <a:xfrm>
            <a:off x="1828800" y="1028700"/>
            <a:ext cx="5486400" cy="571500"/>
          </a:xfrm>
          <a:prstGeom prst="rect">
            <a:avLst/>
          </a:prstGeom>
          <a:noFill/>
        </p:spPr>
        <p:txBody>
          <a:bodyPr vert="horz" lIns="91440" tIns="45720" rIns="91440" bIns="45720" rtlCol="0" anchor="t" anchorCtr="0">
            <a:spAutoFit/>
          </a:bodyPr>
          <a:lstStyle/>
          <a:p>
            <a:pPr marL="0" marR="0" lvl="0" indent="0" algn="ctr" rtl="0" fontAlgn="t">
              <a:lnSpc>
                <a:spcPct val="100000"/>
              </a:lnSpc>
              <a:spcBef>
                <a:spcPts val="0"/>
              </a:spcBef>
              <a:spcAft>
                <a:spcPts val="0"/>
              </a:spcAft>
            </a:pPr>
            <a:r>
              <a:rPr lang="en-US" sz="4000" b="1" u="none" strike="noStrike" cap="none" spc="0" dirty="0">
                <a:solidFill>
                  <a:srgbClr val="000000">
                    <a:alpha val="100000"/>
                  </a:srgbClr>
                </a:solidFill>
                <a:latin typeface="Arial"/>
              </a:rPr>
              <a:t>Introduction</a:t>
            </a:r>
          </a:p>
        </p:txBody>
      </p:sp>
      <p:sp>
        <p:nvSpPr>
          <p:cNvPr id="3" name="TextBox 2"/>
          <p:cNvSpPr txBox="1"/>
          <p:nvPr/>
        </p:nvSpPr>
        <p:spPr>
          <a:xfrm>
            <a:off x="914400" y="1800225"/>
            <a:ext cx="7315200" cy="1274195"/>
          </a:xfrm>
          <a:prstGeom prst="rect">
            <a:avLst/>
          </a:prstGeom>
          <a:noFill/>
        </p:spPr>
        <p:txBody>
          <a:bodyPr vert="horz" lIns="91440" tIns="45720" rIns="91440" bIns="45720" rtlCol="0" anchor="t" anchorCtr="0">
            <a:spAutoFit/>
          </a:bodyPr>
          <a:lstStyle/>
          <a:p>
            <a:pPr marL="0" marR="0" lvl="0" indent="0" algn="ctr" rtl="0" fontAlgn="t">
              <a:lnSpc>
                <a:spcPct val="120000"/>
              </a:lnSpc>
              <a:spcBef>
                <a:spcPts val="0"/>
              </a:spcBef>
              <a:spcAft>
                <a:spcPts val="0"/>
              </a:spcAft>
            </a:pPr>
            <a:r>
              <a:rPr lang="en-US" sz="1600" u="none" strike="noStrike" cap="none" spc="0" dirty="0">
                <a:solidFill>
                  <a:srgbClr val="000000">
                    <a:alpha val="100000"/>
                  </a:srgbClr>
                </a:solidFill>
                <a:latin typeface="Arial"/>
              </a:rPr>
              <a:t>Artificial Intelligence (AI) is revolutionizing the healthcare industry by enhancing diagnostics, treatments, and patient care. This presentation explores the applications of AI in healthcare, highlighting its impact on disease diagnosis, drug discovery, robotic surgery, and personalized medicine.</a:t>
            </a:r>
          </a:p>
        </p:txBody>
      </p:sp>
      <p:pic>
        <p:nvPicPr>
          <p:cNvPr id="5" name="Picture 4">
            <a:extLst>
              <a:ext uri="{FF2B5EF4-FFF2-40B4-BE49-F238E27FC236}">
                <a16:creationId xmlns:a16="http://schemas.microsoft.com/office/drawing/2014/main" id="{BE69628A-7675-7781-25D8-396688AA2E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03848" y="3466728"/>
            <a:ext cx="648072" cy="648072"/>
          </a:xfrm>
          <a:prstGeom prst="rect">
            <a:avLst/>
          </a:prstGeom>
        </p:spPr>
      </p:pic>
      <p:sp>
        <p:nvSpPr>
          <p:cNvPr id="7" name="TextBox 6">
            <a:extLst>
              <a:ext uri="{FF2B5EF4-FFF2-40B4-BE49-F238E27FC236}">
                <a16:creationId xmlns:a16="http://schemas.microsoft.com/office/drawing/2014/main" id="{0CE252F7-7FB8-775A-729E-517705EBBFB6}"/>
              </a:ext>
            </a:extLst>
          </p:cNvPr>
          <p:cNvSpPr txBox="1"/>
          <p:nvPr/>
        </p:nvSpPr>
        <p:spPr>
          <a:xfrm>
            <a:off x="4277072" y="3466728"/>
            <a:ext cx="589856" cy="707886"/>
          </a:xfrm>
          <a:prstGeom prst="rect">
            <a:avLst/>
          </a:prstGeom>
          <a:noFill/>
        </p:spPr>
        <p:txBody>
          <a:bodyPr vert="horz" wrap="square" lIns="91440" tIns="45720" rIns="91440" bIns="45720" rtlCol="0" anchor="t" anchorCtr="0">
            <a:spAutoFit/>
          </a:bodyPr>
          <a:lstStyle/>
          <a:p>
            <a:pPr marL="0" marR="0" lvl="0" indent="0" algn="ctr" rtl="0" fontAlgn="t">
              <a:lnSpc>
                <a:spcPct val="100000"/>
              </a:lnSpc>
              <a:spcBef>
                <a:spcPts val="0"/>
              </a:spcBef>
              <a:spcAft>
                <a:spcPts val="0"/>
              </a:spcAft>
            </a:pPr>
            <a:r>
              <a:rPr lang="en-US" sz="4000" b="1" u="none" strike="noStrike" cap="none" spc="0" dirty="0">
                <a:solidFill>
                  <a:srgbClr val="000000">
                    <a:alpha val="100000"/>
                  </a:srgbClr>
                </a:solidFill>
                <a:latin typeface="Arial"/>
              </a:rPr>
              <a:t>+</a:t>
            </a:r>
          </a:p>
        </p:txBody>
      </p:sp>
      <p:pic>
        <p:nvPicPr>
          <p:cNvPr id="9" name="Picture 8">
            <a:extLst>
              <a:ext uri="{FF2B5EF4-FFF2-40B4-BE49-F238E27FC236}">
                <a16:creationId xmlns:a16="http://schemas.microsoft.com/office/drawing/2014/main" id="{59D76D89-65E6-12E5-331E-6064A32AAF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92080" y="3466728"/>
            <a:ext cx="648072" cy="64807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5562600"/>
          <a:chOff x="914400" y="1028700"/>
          <a:chExt cx="8229600" cy="5562600"/>
        </a:xfrm>
      </p:grpSpPr>
      <p:sp>
        <p:nvSpPr>
          <p:cNvPr id="2" name="TextBox 1"/>
          <p:cNvSpPr txBox="1"/>
          <p:nvPr/>
        </p:nvSpPr>
        <p:spPr>
          <a:xfrm>
            <a:off x="1115616" y="915566"/>
            <a:ext cx="7315200" cy="400050"/>
          </a:xfrm>
          <a:prstGeom prst="rect">
            <a:avLst/>
          </a:prstGeom>
          <a:noFill/>
        </p:spPr>
        <p:txBody>
          <a:bodyPr vert="horz" lIns="91440" tIns="45720" rIns="91440" bIns="45720" rtlCol="0" anchor="t" anchorCtr="0">
            <a:spAutoFit/>
          </a:bodyPr>
          <a:lstStyle/>
          <a:p>
            <a:pPr marL="0" marR="0" lvl="0" indent="0" algn="l" rtl="0" fontAlgn="t">
              <a:lnSpc>
                <a:spcPct val="100000"/>
              </a:lnSpc>
              <a:spcBef>
                <a:spcPts val="0"/>
              </a:spcBef>
              <a:spcAft>
                <a:spcPts val="0"/>
              </a:spcAft>
            </a:pPr>
            <a:r>
              <a:rPr lang="en-US" sz="2800" b="1" u="none" strike="noStrike" cap="none" spc="0" dirty="0">
                <a:solidFill>
                  <a:srgbClr val="000000">
                    <a:alpha val="100000"/>
                  </a:srgbClr>
                </a:solidFill>
                <a:latin typeface="Arial"/>
              </a:rPr>
              <a:t>Table of contents</a:t>
            </a:r>
          </a:p>
        </p:txBody>
      </p:sp>
      <p:sp>
        <p:nvSpPr>
          <p:cNvPr id="3" name="TextBox 2"/>
          <p:cNvSpPr txBox="1"/>
          <p:nvPr/>
        </p:nvSpPr>
        <p:spPr>
          <a:xfrm>
            <a:off x="1115616" y="1428750"/>
            <a:ext cx="7315200" cy="2912400"/>
          </a:xfrm>
          <a:prstGeom prst="rect">
            <a:avLst/>
          </a:prstGeom>
          <a:noFill/>
        </p:spPr>
        <p:txBody>
          <a:bodyPr vert="horz" lIns="91440" tIns="45720" rIns="91440" bIns="45720" rtlCol="0" anchorCtr="0">
            <a:spAutoFit/>
          </a:bodyPr>
          <a:lstStyle/>
          <a:p>
            <a:pPr marL="0" marR="0" lvl="0" indent="0" algn="l" rtl="0" fontAlgn="base">
              <a:lnSpc>
                <a:spcPct val="120000"/>
              </a:lnSpc>
              <a:spcBef>
                <a:spcPts val="0"/>
              </a:spcBef>
              <a:spcAft>
                <a:spcPts val="0"/>
              </a:spcAft>
              <a:buClr>
                <a:srgbClr val="000000">
                  <a:alpha val="100000"/>
                </a:srgbClr>
              </a:buClr>
              <a:buFont typeface="Calibri"/>
              <a:buChar char="-"/>
            </a:pPr>
            <a:r>
              <a:rPr lang="en-US" sz="1400" u="none" strike="noStrike" cap="none" spc="0" dirty="0">
                <a:solidFill>
                  <a:srgbClr val="000000">
                    <a:alpha val="100000"/>
                  </a:srgbClr>
                </a:solidFill>
                <a:latin typeface="Arial"/>
              </a:rPr>
              <a:t> Introduction to AI</a:t>
            </a:r>
          </a:p>
          <a:p>
            <a:pPr marL="0" marR="0" lvl="0" indent="0" algn="l" rtl="0" fontAlgn="base">
              <a:lnSpc>
                <a:spcPct val="120000"/>
              </a:lnSpc>
              <a:spcBef>
                <a:spcPts val="0"/>
              </a:spcBef>
              <a:spcAft>
                <a:spcPts val="0"/>
              </a:spcAft>
              <a:buClr>
                <a:srgbClr val="000000">
                  <a:alpha val="100000"/>
                </a:srgbClr>
              </a:buClr>
              <a:buFont typeface="Calibri"/>
              <a:buChar char="-"/>
            </a:pPr>
            <a:r>
              <a:rPr lang="en-US" sz="1400" u="none" strike="noStrike" cap="none" spc="0" dirty="0">
                <a:solidFill>
                  <a:srgbClr val="000000">
                    <a:alpha val="100000"/>
                  </a:srgbClr>
                </a:solidFill>
                <a:latin typeface="Arial"/>
              </a:rPr>
              <a:t> AI in Healthcare</a:t>
            </a:r>
          </a:p>
          <a:p>
            <a:pPr marL="0" marR="0" lvl="0" indent="0" algn="l" rtl="0" fontAlgn="base">
              <a:lnSpc>
                <a:spcPct val="120000"/>
              </a:lnSpc>
              <a:spcBef>
                <a:spcPts val="0"/>
              </a:spcBef>
              <a:spcAft>
                <a:spcPts val="0"/>
              </a:spcAft>
              <a:buClr>
                <a:srgbClr val="000000">
                  <a:alpha val="100000"/>
                </a:srgbClr>
              </a:buClr>
              <a:buFont typeface="Calibri"/>
              <a:buChar char="-"/>
            </a:pPr>
            <a:r>
              <a:rPr lang="en-US" sz="1400" u="none" strike="noStrike" cap="none" spc="0" dirty="0">
                <a:solidFill>
                  <a:srgbClr val="000000">
                    <a:alpha val="100000"/>
                  </a:srgbClr>
                </a:solidFill>
                <a:latin typeface="Arial"/>
              </a:rPr>
              <a:t> Leading Companies in AI Healthcare</a:t>
            </a:r>
          </a:p>
          <a:p>
            <a:pPr marL="0" marR="0" lvl="0" indent="0" algn="l" rtl="0" fontAlgn="base">
              <a:lnSpc>
                <a:spcPct val="120000"/>
              </a:lnSpc>
              <a:spcBef>
                <a:spcPts val="0"/>
              </a:spcBef>
              <a:spcAft>
                <a:spcPts val="0"/>
              </a:spcAft>
              <a:buClr>
                <a:srgbClr val="000000">
                  <a:alpha val="100000"/>
                </a:srgbClr>
              </a:buClr>
              <a:buFont typeface="Calibri"/>
              <a:buChar char="-"/>
            </a:pPr>
            <a:r>
              <a:rPr lang="en-US" sz="1400" u="none" strike="noStrike" cap="none" spc="0" dirty="0">
                <a:solidFill>
                  <a:srgbClr val="000000">
                    <a:alpha val="100000"/>
                  </a:srgbClr>
                </a:solidFill>
                <a:latin typeface="Arial"/>
              </a:rPr>
              <a:t> Applications of AI in Healthcare</a:t>
            </a:r>
          </a:p>
          <a:p>
            <a:pPr marL="0" marR="0" lvl="0" indent="0" algn="l" rtl="0" fontAlgn="base">
              <a:lnSpc>
                <a:spcPct val="120000"/>
              </a:lnSpc>
              <a:spcBef>
                <a:spcPts val="0"/>
              </a:spcBef>
              <a:spcAft>
                <a:spcPts val="0"/>
              </a:spcAft>
              <a:buClr>
                <a:srgbClr val="000000">
                  <a:alpha val="100000"/>
                </a:srgbClr>
              </a:buClr>
              <a:buFont typeface="Calibri"/>
              <a:buChar char="-"/>
            </a:pPr>
            <a:r>
              <a:rPr lang="en-US" sz="1400" u="none" strike="noStrike" cap="none" spc="0" dirty="0">
                <a:solidFill>
                  <a:srgbClr val="000000">
                    <a:alpha val="100000"/>
                  </a:srgbClr>
                </a:solidFill>
                <a:latin typeface="Arial"/>
              </a:rPr>
              <a:t> Disease Identification and Diagnosis</a:t>
            </a:r>
          </a:p>
          <a:p>
            <a:pPr marL="0" marR="0" lvl="0" indent="0" algn="l" rtl="0" fontAlgn="base">
              <a:lnSpc>
                <a:spcPct val="120000"/>
              </a:lnSpc>
              <a:spcBef>
                <a:spcPts val="0"/>
              </a:spcBef>
              <a:spcAft>
                <a:spcPts val="0"/>
              </a:spcAft>
              <a:buClr>
                <a:srgbClr val="000000">
                  <a:alpha val="100000"/>
                </a:srgbClr>
              </a:buClr>
              <a:buFont typeface="Calibri"/>
              <a:buChar char="-"/>
            </a:pPr>
            <a:r>
              <a:rPr lang="en-US" sz="1400" u="none" strike="noStrike" cap="none" spc="0" dirty="0">
                <a:solidFill>
                  <a:srgbClr val="000000">
                    <a:alpha val="100000"/>
                  </a:srgbClr>
                </a:solidFill>
                <a:latin typeface="Arial"/>
              </a:rPr>
              <a:t> Personalized Treatment and Behavioral Modification</a:t>
            </a:r>
          </a:p>
          <a:p>
            <a:pPr marL="0" marR="0" lvl="0" indent="0" algn="l" rtl="0" fontAlgn="base">
              <a:lnSpc>
                <a:spcPct val="120000"/>
              </a:lnSpc>
              <a:spcBef>
                <a:spcPts val="0"/>
              </a:spcBef>
              <a:spcAft>
                <a:spcPts val="0"/>
              </a:spcAft>
              <a:buClr>
                <a:srgbClr val="000000">
                  <a:alpha val="100000"/>
                </a:srgbClr>
              </a:buClr>
              <a:buFont typeface="Calibri"/>
              <a:buChar char="-"/>
            </a:pPr>
            <a:r>
              <a:rPr lang="en-US" sz="1400" u="none" strike="noStrike" cap="none" spc="0" dirty="0">
                <a:solidFill>
                  <a:srgbClr val="000000">
                    <a:alpha val="100000"/>
                  </a:srgbClr>
                </a:solidFill>
                <a:latin typeface="Arial"/>
              </a:rPr>
              <a:t> Drug Discovery and Manufacturing</a:t>
            </a:r>
          </a:p>
          <a:p>
            <a:pPr marL="0" marR="0" lvl="0" indent="0" algn="l" rtl="0" fontAlgn="base">
              <a:lnSpc>
                <a:spcPct val="120000"/>
              </a:lnSpc>
              <a:spcBef>
                <a:spcPts val="0"/>
              </a:spcBef>
              <a:spcAft>
                <a:spcPts val="0"/>
              </a:spcAft>
              <a:buClr>
                <a:srgbClr val="000000">
                  <a:alpha val="100000"/>
                </a:srgbClr>
              </a:buClr>
              <a:buFont typeface="Calibri"/>
              <a:buChar char="-"/>
            </a:pPr>
            <a:r>
              <a:rPr lang="en-US" sz="1400" u="none" strike="noStrike" cap="none" spc="0" dirty="0">
                <a:solidFill>
                  <a:srgbClr val="000000">
                    <a:alpha val="100000"/>
                  </a:srgbClr>
                </a:solidFill>
                <a:latin typeface="Arial"/>
              </a:rPr>
              <a:t> Robotic Surgery</a:t>
            </a:r>
          </a:p>
          <a:p>
            <a:pPr marL="0" marR="0" lvl="0" indent="0" algn="l" rtl="0" fontAlgn="base">
              <a:lnSpc>
                <a:spcPct val="120000"/>
              </a:lnSpc>
              <a:spcBef>
                <a:spcPts val="0"/>
              </a:spcBef>
              <a:spcAft>
                <a:spcPts val="0"/>
              </a:spcAft>
              <a:buClr>
                <a:srgbClr val="000000">
                  <a:alpha val="100000"/>
                </a:srgbClr>
              </a:buClr>
              <a:buFont typeface="Calibri"/>
              <a:buChar char="-"/>
            </a:pPr>
            <a:r>
              <a:rPr lang="en-US" sz="1400" u="none" strike="noStrike" cap="none" spc="0" dirty="0">
                <a:solidFill>
                  <a:srgbClr val="000000">
                    <a:alpha val="100000"/>
                  </a:srgbClr>
                </a:solidFill>
                <a:latin typeface="Arial"/>
              </a:rPr>
              <a:t> Clinical Trial Research</a:t>
            </a:r>
          </a:p>
          <a:p>
            <a:pPr marL="0" marR="0" lvl="0" indent="0" algn="l" rtl="0" fontAlgn="base">
              <a:lnSpc>
                <a:spcPct val="120000"/>
              </a:lnSpc>
              <a:spcBef>
                <a:spcPts val="0"/>
              </a:spcBef>
              <a:spcAft>
                <a:spcPts val="0"/>
              </a:spcAft>
              <a:buClr>
                <a:srgbClr val="000000">
                  <a:alpha val="100000"/>
                </a:srgbClr>
              </a:buClr>
              <a:buFont typeface="Calibri"/>
              <a:buChar char="-"/>
            </a:pPr>
            <a:r>
              <a:rPr lang="en-US" sz="1400" u="none" strike="noStrike" cap="none" spc="0" dirty="0">
                <a:solidFill>
                  <a:srgbClr val="000000">
                    <a:alpha val="100000"/>
                  </a:srgbClr>
                </a:solidFill>
                <a:latin typeface="Arial"/>
              </a:rPr>
              <a:t> Automating Repetitive Tasks</a:t>
            </a:r>
          </a:p>
          <a:p>
            <a:pPr marL="0" marR="0" lvl="0" indent="0" algn="l" rtl="0" fontAlgn="base">
              <a:lnSpc>
                <a:spcPct val="120000"/>
              </a:lnSpc>
              <a:spcBef>
                <a:spcPts val="0"/>
              </a:spcBef>
              <a:spcAft>
                <a:spcPts val="0"/>
              </a:spcAft>
              <a:buClr>
                <a:srgbClr val="000000">
                  <a:alpha val="100000"/>
                </a:srgbClr>
              </a:buClr>
              <a:buFont typeface="Calibri"/>
              <a:buChar char="-"/>
            </a:pPr>
            <a:r>
              <a:rPr lang="en-US" sz="1400" u="none" strike="noStrike" cap="none" spc="0" dirty="0">
                <a:solidFill>
                  <a:srgbClr val="000000">
                    <a:alpha val="100000"/>
                  </a:srgbClr>
                </a:solidFill>
                <a:latin typeface="Arial"/>
              </a:rPr>
              <a:t> Treatment Design</a:t>
            </a:r>
          </a:p>
        </p:txBody>
      </p:sp>
      <p:pic>
        <p:nvPicPr>
          <p:cNvPr id="5" name="Picture 4">
            <a:extLst>
              <a:ext uri="{FF2B5EF4-FFF2-40B4-BE49-F238E27FC236}">
                <a16:creationId xmlns:a16="http://schemas.microsoft.com/office/drawing/2014/main" id="{469F61FB-BAD8-56DD-34A8-27F45961C4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8144" y="555526"/>
            <a:ext cx="2448272" cy="2448272"/>
          </a:xfrm>
          <a:prstGeom prst="round2DiagRect">
            <a:avLst>
              <a:gd name="adj1" fmla="val 25894"/>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3019425"/>
          <a:chOff x="914400" y="1028700"/>
          <a:chExt cx="8229600" cy="3019425"/>
        </a:xfrm>
      </p:grpSpPr>
      <p:sp>
        <p:nvSpPr>
          <p:cNvPr id="2" name="TextBox 1"/>
          <p:cNvSpPr txBox="1"/>
          <p:nvPr/>
        </p:nvSpPr>
        <p:spPr>
          <a:xfrm>
            <a:off x="914400" y="1028700"/>
            <a:ext cx="7315200" cy="400050"/>
          </a:xfrm>
          <a:prstGeom prst="rect">
            <a:avLst/>
          </a:prstGeom>
          <a:noFill/>
        </p:spPr>
        <p:txBody>
          <a:bodyPr vert="horz" lIns="91440" tIns="45720" rIns="91440" bIns="45720" rtlCol="0" anchor="t" anchorCtr="0">
            <a:spAutoFit/>
          </a:bodyPr>
          <a:lstStyle/>
          <a:p>
            <a:pPr marL="0" marR="0" lvl="0" indent="0" algn="l" rtl="0" fontAlgn="t">
              <a:lnSpc>
                <a:spcPct val="100000"/>
              </a:lnSpc>
              <a:spcBef>
                <a:spcPts val="0"/>
              </a:spcBef>
              <a:spcAft>
                <a:spcPts val="0"/>
              </a:spcAft>
            </a:pPr>
            <a:r>
              <a:rPr lang="en-US" sz="2800" b="1" u="none" strike="noStrike" cap="none" spc="0">
                <a:solidFill>
                  <a:srgbClr val="000000">
                    <a:alpha val="100000"/>
                  </a:srgbClr>
                </a:solidFill>
                <a:latin typeface="Arial"/>
              </a:rPr>
              <a:t>Introduction to AI</a:t>
            </a:r>
          </a:p>
        </p:txBody>
      </p:sp>
      <p:sp>
        <p:nvSpPr>
          <p:cNvPr id="3" name="TextBox 2"/>
          <p:cNvSpPr txBox="1"/>
          <p:nvPr/>
        </p:nvSpPr>
        <p:spPr>
          <a:xfrm>
            <a:off x="914400" y="1800225"/>
            <a:ext cx="2793504" cy="2308324"/>
          </a:xfrm>
          <a:prstGeom prst="rect">
            <a:avLst/>
          </a:prstGeom>
          <a:noFill/>
        </p:spPr>
        <p:txBody>
          <a:bodyPr vert="horz" wrap="square" lIns="91440" tIns="45720" rIns="91440" bIns="45720" rtlCol="0" anchorCtr="0">
            <a:spAutoFit/>
          </a:bodyPr>
          <a:lstStyle/>
          <a:p>
            <a:pPr marL="0" marR="0" lvl="0" indent="0" algn="l" rtl="0" fontAlgn="base">
              <a:lnSpc>
                <a:spcPct val="100000"/>
              </a:lnSpc>
              <a:spcBef>
                <a:spcPts val="0"/>
              </a:spcBef>
              <a:spcAft>
                <a:spcPts val="0"/>
              </a:spcAft>
            </a:pPr>
            <a:r>
              <a:rPr lang="en-US" sz="1600" u="none" strike="noStrike" cap="none" spc="0" dirty="0">
                <a:solidFill>
                  <a:srgbClr val="000000">
                    <a:alpha val="100000"/>
                  </a:srgbClr>
                </a:solidFill>
                <a:latin typeface="Arial"/>
              </a:rPr>
              <a:t>AI involves simulating human cognitive functions such as learning and decision-making.</a:t>
            </a:r>
          </a:p>
          <a:p>
            <a:pPr marL="0" marR="0" lvl="0" indent="0" algn="l" rtl="0" fontAlgn="base">
              <a:lnSpc>
                <a:spcPct val="100000"/>
              </a:lnSpc>
              <a:spcBef>
                <a:spcPts val="0"/>
              </a:spcBef>
              <a:spcAft>
                <a:spcPts val="0"/>
              </a:spcAft>
            </a:pPr>
            <a:r>
              <a:rPr lang="en-US" sz="1600" u="none" strike="noStrike" cap="none" spc="0" dirty="0">
                <a:solidFill>
                  <a:srgbClr val="000000">
                    <a:alpha val="100000"/>
                  </a:srgbClr>
                </a:solidFill>
                <a:latin typeface="Arial"/>
              </a:rPr>
              <a:t>
It has applications across various domains including healthcare, enhancing efficiency and innovation.</a:t>
            </a:r>
          </a:p>
        </p:txBody>
      </p:sp>
      <p:pic>
        <p:nvPicPr>
          <p:cNvPr id="5" name="Picture 4">
            <a:extLst>
              <a:ext uri="{FF2B5EF4-FFF2-40B4-BE49-F238E27FC236}">
                <a16:creationId xmlns:a16="http://schemas.microsoft.com/office/drawing/2014/main" id="{2E1262D5-DAFD-A446-D556-2C91ABA85D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7944" y="1791862"/>
            <a:ext cx="3855149" cy="217027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3019425"/>
          <a:chOff x="914400" y="1028700"/>
          <a:chExt cx="8229600" cy="3019425"/>
        </a:xfrm>
      </p:grpSpPr>
      <p:sp>
        <p:nvSpPr>
          <p:cNvPr id="2" name="TextBox 1"/>
          <p:cNvSpPr txBox="1"/>
          <p:nvPr/>
        </p:nvSpPr>
        <p:spPr>
          <a:xfrm>
            <a:off x="1043608" y="1251884"/>
            <a:ext cx="7315200" cy="400050"/>
          </a:xfrm>
          <a:prstGeom prst="rect">
            <a:avLst/>
          </a:prstGeom>
          <a:noFill/>
        </p:spPr>
        <p:txBody>
          <a:bodyPr vert="horz" lIns="91440" tIns="45720" rIns="91440" bIns="45720" rtlCol="0" anchor="t" anchorCtr="0">
            <a:spAutoFit/>
          </a:bodyPr>
          <a:lstStyle/>
          <a:p>
            <a:pPr marL="0" marR="0" lvl="0" indent="0" algn="l" rtl="0" fontAlgn="t">
              <a:lnSpc>
                <a:spcPct val="100000"/>
              </a:lnSpc>
              <a:spcBef>
                <a:spcPts val="0"/>
              </a:spcBef>
              <a:spcAft>
                <a:spcPts val="0"/>
              </a:spcAft>
            </a:pPr>
            <a:r>
              <a:rPr lang="en-US" sz="2800" b="1" u="none" strike="noStrike" cap="none" spc="0" dirty="0">
                <a:solidFill>
                  <a:srgbClr val="000000">
                    <a:alpha val="100000"/>
                  </a:srgbClr>
                </a:solidFill>
                <a:latin typeface="Arial"/>
              </a:rPr>
              <a:t>AI in Healthcare</a:t>
            </a:r>
          </a:p>
        </p:txBody>
      </p:sp>
      <p:sp>
        <p:nvSpPr>
          <p:cNvPr id="3" name="TextBox 2"/>
          <p:cNvSpPr txBox="1"/>
          <p:nvPr/>
        </p:nvSpPr>
        <p:spPr>
          <a:xfrm>
            <a:off x="1043608" y="1829513"/>
            <a:ext cx="3168352" cy="2062103"/>
          </a:xfrm>
          <a:prstGeom prst="rect">
            <a:avLst/>
          </a:prstGeom>
          <a:noFill/>
        </p:spPr>
        <p:txBody>
          <a:bodyPr vert="horz" wrap="square" lIns="91440" tIns="45720" rIns="91440" bIns="45720" rtlCol="0" anchorCtr="0">
            <a:spAutoFit/>
          </a:bodyPr>
          <a:lstStyle/>
          <a:p>
            <a:pPr marL="0" marR="0" lvl="0" indent="0" algn="l" rtl="0" fontAlgn="base">
              <a:lnSpc>
                <a:spcPct val="100000"/>
              </a:lnSpc>
              <a:spcBef>
                <a:spcPts val="0"/>
              </a:spcBef>
              <a:spcAft>
                <a:spcPts val="0"/>
              </a:spcAft>
            </a:pPr>
            <a:r>
              <a:rPr lang="en-US" sz="1600" u="none" strike="noStrike" cap="none" spc="0" dirty="0">
                <a:solidFill>
                  <a:srgbClr val="000000">
                    <a:alpha val="100000"/>
                  </a:srgbClr>
                </a:solidFill>
                <a:latin typeface="Arial"/>
              </a:rPr>
              <a:t>Transforming how surgeries and medical treatments are performed.</a:t>
            </a:r>
          </a:p>
          <a:p>
            <a:pPr marL="0" marR="0" lvl="0" indent="0" algn="l" rtl="0" fontAlgn="base">
              <a:lnSpc>
                <a:spcPct val="100000"/>
              </a:lnSpc>
              <a:spcBef>
                <a:spcPts val="0"/>
              </a:spcBef>
              <a:spcAft>
                <a:spcPts val="0"/>
              </a:spcAft>
            </a:pPr>
            <a:r>
              <a:rPr lang="en-US" sz="1600" u="none" strike="noStrike" cap="none" spc="0" dirty="0">
                <a:solidFill>
                  <a:srgbClr val="000000">
                    <a:alpha val="100000"/>
                  </a:srgbClr>
                </a:solidFill>
                <a:latin typeface="Arial"/>
              </a:rPr>
              <a:t>
Revolutionizing disease diagnosis and patient management through advanced analytics.</a:t>
            </a:r>
          </a:p>
        </p:txBody>
      </p:sp>
      <p:pic>
        <p:nvPicPr>
          <p:cNvPr id="5" name="Picture 4">
            <a:extLst>
              <a:ext uri="{FF2B5EF4-FFF2-40B4-BE49-F238E27FC236}">
                <a16:creationId xmlns:a16="http://schemas.microsoft.com/office/drawing/2014/main" id="{22674929-296C-E548-D6EB-9E09A5282A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4008" y="1588917"/>
            <a:ext cx="3456384" cy="230269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238625"/>
          <a:chOff x="914400" y="1028700"/>
          <a:chExt cx="8229600" cy="4238625"/>
        </a:xfrm>
      </p:grpSpPr>
      <p:sp>
        <p:nvSpPr>
          <p:cNvPr id="2" name="TextBox 1"/>
          <p:cNvSpPr txBox="1"/>
          <p:nvPr/>
        </p:nvSpPr>
        <p:spPr>
          <a:xfrm>
            <a:off x="914400" y="771550"/>
            <a:ext cx="7315200" cy="400050"/>
          </a:xfrm>
          <a:prstGeom prst="rect">
            <a:avLst/>
          </a:prstGeom>
          <a:noFill/>
        </p:spPr>
        <p:txBody>
          <a:bodyPr vert="horz" lIns="91440" tIns="45720" rIns="91440" bIns="45720" rtlCol="0" anchor="t" anchorCtr="0">
            <a:spAutoFit/>
          </a:bodyPr>
          <a:lstStyle/>
          <a:p>
            <a:pPr marL="0" marR="0" lvl="0" indent="0" algn="l" rtl="0" fontAlgn="t">
              <a:lnSpc>
                <a:spcPct val="100000"/>
              </a:lnSpc>
              <a:spcBef>
                <a:spcPts val="0"/>
              </a:spcBef>
              <a:spcAft>
                <a:spcPts val="0"/>
              </a:spcAft>
            </a:pPr>
            <a:r>
              <a:rPr lang="en-US" sz="2800" b="1" u="none" strike="noStrike" cap="none" spc="0" dirty="0">
                <a:solidFill>
                  <a:srgbClr val="000000">
                    <a:alpha val="100000"/>
                  </a:srgbClr>
                </a:solidFill>
                <a:latin typeface="Arial"/>
              </a:rPr>
              <a:t>Leading Companies in AI Healthcare</a:t>
            </a:r>
          </a:p>
        </p:txBody>
      </p:sp>
      <p:sp>
        <p:nvSpPr>
          <p:cNvPr id="3" name="TextBox 2"/>
          <p:cNvSpPr txBox="1"/>
          <p:nvPr/>
        </p:nvSpPr>
        <p:spPr>
          <a:xfrm>
            <a:off x="914400" y="1485900"/>
            <a:ext cx="4089648" cy="3046988"/>
          </a:xfrm>
          <a:prstGeom prst="rect">
            <a:avLst/>
          </a:prstGeom>
          <a:noFill/>
        </p:spPr>
        <p:txBody>
          <a:bodyPr vert="horz" wrap="square" lIns="91440" tIns="45720" rIns="91440" bIns="45720" rtlCol="0" anchorCtr="0">
            <a:spAutoFit/>
          </a:bodyPr>
          <a:lstStyle/>
          <a:p>
            <a:pPr marL="0" marR="0" lvl="0" indent="0" algn="l" rtl="0" fontAlgn="base">
              <a:lnSpc>
                <a:spcPct val="100000"/>
              </a:lnSpc>
              <a:spcBef>
                <a:spcPts val="0"/>
              </a:spcBef>
              <a:spcAft>
                <a:spcPts val="0"/>
              </a:spcAft>
            </a:pPr>
            <a:r>
              <a:rPr lang="en-US" sz="1600" b="1" u="none" strike="noStrike" cap="none" spc="0" dirty="0" err="1">
                <a:solidFill>
                  <a:srgbClr val="000000">
                    <a:alpha val="100000"/>
                  </a:srgbClr>
                </a:solidFill>
                <a:latin typeface="Arial"/>
              </a:rPr>
              <a:t>iCarbonX</a:t>
            </a:r>
            <a:r>
              <a:rPr lang="en-US" sz="1600" b="1" u="none" strike="noStrike" cap="none" spc="0" dirty="0">
                <a:solidFill>
                  <a:srgbClr val="000000">
                    <a:alpha val="100000"/>
                  </a:srgbClr>
                </a:solidFill>
                <a:latin typeface="Arial"/>
              </a:rPr>
              <a:t>: </a:t>
            </a:r>
            <a:r>
              <a:rPr lang="en-US" sz="1600" u="none" strike="noStrike" cap="none" spc="0" dirty="0">
                <a:solidFill>
                  <a:srgbClr val="000000">
                    <a:alpha val="100000"/>
                  </a:srgbClr>
                </a:solidFill>
                <a:latin typeface="Arial"/>
              </a:rPr>
              <a:t>Personalized wellness recommendations through health data analysis.</a:t>
            </a:r>
          </a:p>
          <a:p>
            <a:pPr marL="0" marR="0" lvl="0" indent="0" algn="l" rtl="0" fontAlgn="base">
              <a:lnSpc>
                <a:spcPct val="100000"/>
              </a:lnSpc>
              <a:spcBef>
                <a:spcPts val="0"/>
              </a:spcBef>
              <a:spcAft>
                <a:spcPts val="0"/>
              </a:spcAft>
            </a:pPr>
            <a:r>
              <a:rPr lang="en-US" sz="1600" u="none" strike="noStrike" cap="none" spc="0" dirty="0">
                <a:solidFill>
                  <a:srgbClr val="000000">
                    <a:alpha val="100000"/>
                  </a:srgbClr>
                </a:solidFill>
                <a:latin typeface="Arial"/>
              </a:rPr>
              <a:t>
</a:t>
            </a:r>
            <a:r>
              <a:rPr lang="en-US" sz="1600" b="1" u="none" strike="noStrike" cap="none" spc="0" dirty="0">
                <a:solidFill>
                  <a:srgbClr val="000000">
                    <a:alpha val="100000"/>
                  </a:srgbClr>
                </a:solidFill>
                <a:latin typeface="Arial"/>
              </a:rPr>
              <a:t>Babylon Health: </a:t>
            </a:r>
            <a:r>
              <a:rPr lang="en-US" sz="1600" u="none" strike="noStrike" cap="none" spc="0" dirty="0">
                <a:solidFill>
                  <a:srgbClr val="000000">
                    <a:alpha val="100000"/>
                  </a:srgbClr>
                </a:solidFill>
                <a:latin typeface="Arial"/>
              </a:rPr>
              <a:t>AI for telemedicine and virtual healthcare services.</a:t>
            </a:r>
          </a:p>
          <a:p>
            <a:pPr marL="0" marR="0" lvl="0" indent="0" algn="l" rtl="0" fontAlgn="base">
              <a:lnSpc>
                <a:spcPct val="100000"/>
              </a:lnSpc>
              <a:spcBef>
                <a:spcPts val="0"/>
              </a:spcBef>
              <a:spcAft>
                <a:spcPts val="0"/>
              </a:spcAft>
            </a:pPr>
            <a:r>
              <a:rPr lang="en-US" sz="1600" u="none" strike="noStrike" cap="none" spc="0" dirty="0">
                <a:solidFill>
                  <a:srgbClr val="000000">
                    <a:alpha val="100000"/>
                  </a:srgbClr>
                </a:solidFill>
                <a:latin typeface="Arial"/>
              </a:rPr>
              <a:t>
</a:t>
            </a:r>
            <a:r>
              <a:rPr lang="en-US" sz="1600" b="1" u="none" strike="noStrike" cap="none" spc="0" dirty="0" err="1">
                <a:solidFill>
                  <a:srgbClr val="000000">
                    <a:alpha val="100000"/>
                  </a:srgbClr>
                </a:solidFill>
                <a:latin typeface="Arial"/>
              </a:rPr>
              <a:t>Yitu</a:t>
            </a:r>
            <a:r>
              <a:rPr lang="en-US" sz="1600" b="1" u="none" strike="noStrike" cap="none" spc="0" dirty="0">
                <a:solidFill>
                  <a:srgbClr val="000000">
                    <a:alpha val="100000"/>
                  </a:srgbClr>
                </a:solidFill>
                <a:latin typeface="Arial"/>
              </a:rPr>
              <a:t> Technology: </a:t>
            </a:r>
            <a:r>
              <a:rPr lang="en-US" sz="1600" u="none" strike="noStrike" cap="none" spc="0" dirty="0">
                <a:solidFill>
                  <a:srgbClr val="000000">
                    <a:alpha val="100000"/>
                  </a:srgbClr>
                </a:solidFill>
                <a:latin typeface="Arial"/>
              </a:rPr>
              <a:t>Medical imaging solutions for accurate disease diagnosis.</a:t>
            </a:r>
          </a:p>
          <a:p>
            <a:pPr marL="0" marR="0" lvl="0" indent="0" algn="l" rtl="0" fontAlgn="base">
              <a:lnSpc>
                <a:spcPct val="100000"/>
              </a:lnSpc>
              <a:spcBef>
                <a:spcPts val="0"/>
              </a:spcBef>
              <a:spcAft>
                <a:spcPts val="0"/>
              </a:spcAft>
            </a:pPr>
            <a:r>
              <a:rPr lang="en-US" sz="1600" u="none" strike="noStrike" cap="none" spc="0" dirty="0">
                <a:solidFill>
                  <a:srgbClr val="000000">
                    <a:alpha val="100000"/>
                  </a:srgbClr>
                </a:solidFill>
                <a:latin typeface="Arial"/>
              </a:rPr>
              <a:t>
</a:t>
            </a:r>
            <a:r>
              <a:rPr lang="en-US" sz="1600" b="1" u="none" strike="noStrike" cap="none" spc="0" dirty="0">
                <a:solidFill>
                  <a:srgbClr val="000000">
                    <a:alpha val="100000"/>
                  </a:srgbClr>
                </a:solidFill>
                <a:latin typeface="Arial"/>
              </a:rPr>
              <a:t>CARMAT: </a:t>
            </a:r>
            <a:r>
              <a:rPr lang="en-US" sz="1600" u="none" strike="noStrike" cap="none" spc="0" dirty="0">
                <a:solidFill>
                  <a:srgbClr val="000000">
                    <a:alpha val="100000"/>
                  </a:srgbClr>
                </a:solidFill>
                <a:latin typeface="Arial"/>
              </a:rPr>
              <a:t>AI-driven artificial hearts for improved patient outcomes.</a:t>
            </a:r>
          </a:p>
        </p:txBody>
      </p:sp>
      <p:pic>
        <p:nvPicPr>
          <p:cNvPr id="5" name="Picture 4">
            <a:extLst>
              <a:ext uri="{FF2B5EF4-FFF2-40B4-BE49-F238E27FC236}">
                <a16:creationId xmlns:a16="http://schemas.microsoft.com/office/drawing/2014/main" id="{5302C510-C8B6-0A41-ADAC-975840BEE62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20072" y="1485900"/>
            <a:ext cx="3009528" cy="300952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5153025"/>
          <a:chOff x="914400" y="1028700"/>
          <a:chExt cx="8229600" cy="5153025"/>
        </a:xfrm>
      </p:grpSpPr>
      <p:sp>
        <p:nvSpPr>
          <p:cNvPr id="2" name="TextBox 1"/>
          <p:cNvSpPr txBox="1"/>
          <p:nvPr/>
        </p:nvSpPr>
        <p:spPr>
          <a:xfrm>
            <a:off x="914400" y="339502"/>
            <a:ext cx="7315200" cy="400050"/>
          </a:xfrm>
          <a:prstGeom prst="rect">
            <a:avLst/>
          </a:prstGeom>
          <a:noFill/>
        </p:spPr>
        <p:txBody>
          <a:bodyPr vert="horz" lIns="91440" tIns="45720" rIns="91440" bIns="45720" rtlCol="0" anchor="t" anchorCtr="0">
            <a:spAutoFit/>
          </a:bodyPr>
          <a:lstStyle/>
          <a:p>
            <a:pPr marL="0" marR="0" lvl="0" indent="0" algn="l" rtl="0" fontAlgn="t">
              <a:lnSpc>
                <a:spcPct val="100000"/>
              </a:lnSpc>
              <a:spcBef>
                <a:spcPts val="0"/>
              </a:spcBef>
              <a:spcAft>
                <a:spcPts val="0"/>
              </a:spcAft>
            </a:pPr>
            <a:r>
              <a:rPr lang="en-US" sz="2800" b="1" u="none" strike="noStrike" cap="none" spc="0" dirty="0">
                <a:solidFill>
                  <a:srgbClr val="000000">
                    <a:alpha val="100000"/>
                  </a:srgbClr>
                </a:solidFill>
                <a:latin typeface="Arial"/>
              </a:rPr>
              <a:t>Applications of AI in Healthcare</a:t>
            </a:r>
          </a:p>
        </p:txBody>
      </p:sp>
      <p:sp>
        <p:nvSpPr>
          <p:cNvPr id="3" name="TextBox 2"/>
          <p:cNvSpPr txBox="1"/>
          <p:nvPr/>
        </p:nvSpPr>
        <p:spPr>
          <a:xfrm>
            <a:off x="914400" y="1131590"/>
            <a:ext cx="6825952" cy="3293209"/>
          </a:xfrm>
          <a:prstGeom prst="rect">
            <a:avLst/>
          </a:prstGeom>
          <a:noFill/>
        </p:spPr>
        <p:txBody>
          <a:bodyPr vert="horz" wrap="square" lIns="91440" tIns="45720" rIns="91440" bIns="45720" rtlCol="0" anchorCtr="0">
            <a:spAutoFit/>
          </a:bodyPr>
          <a:lstStyle/>
          <a:p>
            <a:pPr marL="0" marR="0" lvl="0" indent="0" algn="l" rtl="0" fontAlgn="base">
              <a:lnSpc>
                <a:spcPct val="100000"/>
              </a:lnSpc>
              <a:spcBef>
                <a:spcPts val="0"/>
              </a:spcBef>
              <a:spcAft>
                <a:spcPts val="0"/>
              </a:spcAft>
            </a:pPr>
            <a:r>
              <a:rPr lang="en-US" sz="1600" b="1" u="none" strike="noStrike" cap="none" spc="0" dirty="0">
                <a:solidFill>
                  <a:srgbClr val="000000">
                    <a:alpha val="100000"/>
                  </a:srgbClr>
                </a:solidFill>
                <a:latin typeface="Arial"/>
              </a:rPr>
              <a:t>Disease Identification and Diagnosis: </a:t>
            </a:r>
            <a:r>
              <a:rPr lang="en-US" sz="1600" u="none" strike="noStrike" cap="none" spc="0" dirty="0">
                <a:solidFill>
                  <a:srgbClr val="000000">
                    <a:alpha val="100000"/>
                  </a:srgbClr>
                </a:solidFill>
                <a:latin typeface="Arial"/>
              </a:rPr>
              <a:t>Enhancing accuracy and speed.</a:t>
            </a:r>
          </a:p>
          <a:p>
            <a:pPr marL="0" marR="0" lvl="0" indent="0" algn="l" rtl="0" fontAlgn="base">
              <a:lnSpc>
                <a:spcPct val="100000"/>
              </a:lnSpc>
              <a:spcBef>
                <a:spcPts val="0"/>
              </a:spcBef>
              <a:spcAft>
                <a:spcPts val="0"/>
              </a:spcAft>
            </a:pPr>
            <a:r>
              <a:rPr lang="en-US" sz="1600" u="none" strike="noStrike" cap="none" spc="0" dirty="0">
                <a:solidFill>
                  <a:srgbClr val="000000">
                    <a:alpha val="100000"/>
                  </a:srgbClr>
                </a:solidFill>
                <a:latin typeface="Arial"/>
              </a:rPr>
              <a:t>
</a:t>
            </a:r>
            <a:r>
              <a:rPr lang="en-US" sz="1600" b="1" u="none" strike="noStrike" cap="none" spc="0" dirty="0">
                <a:solidFill>
                  <a:srgbClr val="000000">
                    <a:alpha val="100000"/>
                  </a:srgbClr>
                </a:solidFill>
                <a:latin typeface="Arial"/>
              </a:rPr>
              <a:t>Personalized Treatment: </a:t>
            </a:r>
            <a:r>
              <a:rPr lang="en-US" sz="1600" u="none" strike="noStrike" cap="none" spc="0" dirty="0">
                <a:solidFill>
                  <a:srgbClr val="000000">
                    <a:alpha val="100000"/>
                  </a:srgbClr>
                </a:solidFill>
                <a:latin typeface="Arial"/>
              </a:rPr>
              <a:t>Tailoring healthcare to individual needs.</a:t>
            </a:r>
          </a:p>
          <a:p>
            <a:pPr marL="0" marR="0" lvl="0" indent="0" algn="l" rtl="0" fontAlgn="base">
              <a:lnSpc>
                <a:spcPct val="100000"/>
              </a:lnSpc>
              <a:spcBef>
                <a:spcPts val="0"/>
              </a:spcBef>
              <a:spcAft>
                <a:spcPts val="0"/>
              </a:spcAft>
            </a:pPr>
            <a:r>
              <a:rPr lang="en-US" sz="1600" u="none" strike="noStrike" cap="none" spc="0" dirty="0">
                <a:solidFill>
                  <a:srgbClr val="000000">
                    <a:alpha val="100000"/>
                  </a:srgbClr>
                </a:solidFill>
                <a:latin typeface="Arial"/>
              </a:rPr>
              <a:t>
</a:t>
            </a:r>
            <a:r>
              <a:rPr lang="en-US" sz="1600" b="1" u="none" strike="noStrike" cap="none" spc="0" dirty="0">
                <a:solidFill>
                  <a:srgbClr val="000000">
                    <a:alpha val="100000"/>
                  </a:srgbClr>
                </a:solidFill>
                <a:latin typeface="Arial"/>
              </a:rPr>
              <a:t>Drug Discovery: </a:t>
            </a:r>
            <a:r>
              <a:rPr lang="en-US" sz="1600" u="none" strike="noStrike" cap="none" spc="0" dirty="0">
                <a:solidFill>
                  <a:srgbClr val="000000">
                    <a:alpha val="100000"/>
                  </a:srgbClr>
                </a:solidFill>
                <a:latin typeface="Arial"/>
              </a:rPr>
              <a:t>Accelerating new medicine development.</a:t>
            </a:r>
          </a:p>
          <a:p>
            <a:pPr marL="0" marR="0" lvl="0" indent="0" algn="l" rtl="0" fontAlgn="base">
              <a:lnSpc>
                <a:spcPct val="100000"/>
              </a:lnSpc>
              <a:spcBef>
                <a:spcPts val="0"/>
              </a:spcBef>
              <a:spcAft>
                <a:spcPts val="0"/>
              </a:spcAft>
            </a:pPr>
            <a:r>
              <a:rPr lang="en-US" sz="1600" u="none" strike="noStrike" cap="none" spc="0" dirty="0">
                <a:solidFill>
                  <a:srgbClr val="000000">
                    <a:alpha val="100000"/>
                  </a:srgbClr>
                </a:solidFill>
                <a:latin typeface="Arial"/>
              </a:rPr>
              <a:t>
</a:t>
            </a:r>
            <a:r>
              <a:rPr lang="en-US" sz="1600" b="1" u="none" strike="noStrike" cap="none" spc="0" dirty="0">
                <a:solidFill>
                  <a:srgbClr val="000000">
                    <a:alpha val="100000"/>
                  </a:srgbClr>
                </a:solidFill>
                <a:latin typeface="Arial"/>
              </a:rPr>
              <a:t>Robotic Surgery: </a:t>
            </a:r>
            <a:r>
              <a:rPr lang="en-US" sz="1600" u="none" strike="noStrike" cap="none" spc="0" dirty="0">
                <a:solidFill>
                  <a:srgbClr val="000000">
                    <a:alpha val="100000"/>
                  </a:srgbClr>
                </a:solidFill>
                <a:latin typeface="Arial"/>
              </a:rPr>
              <a:t>Improving surgical precision.</a:t>
            </a:r>
          </a:p>
          <a:p>
            <a:pPr marL="0" marR="0" lvl="0" indent="0" algn="l" rtl="0" fontAlgn="base">
              <a:lnSpc>
                <a:spcPct val="100000"/>
              </a:lnSpc>
              <a:spcBef>
                <a:spcPts val="0"/>
              </a:spcBef>
              <a:spcAft>
                <a:spcPts val="0"/>
              </a:spcAft>
            </a:pPr>
            <a:r>
              <a:rPr lang="en-US" sz="1600" u="none" strike="noStrike" cap="none" spc="0" dirty="0">
                <a:solidFill>
                  <a:srgbClr val="000000">
                    <a:alpha val="100000"/>
                  </a:srgbClr>
                </a:solidFill>
                <a:latin typeface="Arial"/>
              </a:rPr>
              <a:t>
</a:t>
            </a:r>
            <a:r>
              <a:rPr lang="en-US" sz="1600" b="1" u="none" strike="noStrike" cap="none" spc="0" dirty="0">
                <a:solidFill>
                  <a:srgbClr val="000000">
                    <a:alpha val="100000"/>
                  </a:srgbClr>
                </a:solidFill>
                <a:latin typeface="Arial"/>
              </a:rPr>
              <a:t>Clinical Trials: </a:t>
            </a:r>
            <a:r>
              <a:rPr lang="en-US" sz="1600" u="none" strike="noStrike" cap="none" spc="0" dirty="0">
                <a:solidFill>
                  <a:srgbClr val="000000">
                    <a:alpha val="100000"/>
                  </a:srgbClr>
                </a:solidFill>
                <a:latin typeface="Arial"/>
              </a:rPr>
              <a:t>Streamlining with AI data analysis.</a:t>
            </a:r>
          </a:p>
          <a:p>
            <a:pPr marL="0" marR="0" lvl="0" indent="0" algn="l" rtl="0" fontAlgn="base">
              <a:lnSpc>
                <a:spcPct val="100000"/>
              </a:lnSpc>
              <a:spcBef>
                <a:spcPts val="0"/>
              </a:spcBef>
              <a:spcAft>
                <a:spcPts val="0"/>
              </a:spcAft>
            </a:pPr>
            <a:r>
              <a:rPr lang="en-US" sz="1600" u="none" strike="noStrike" cap="none" spc="0" dirty="0">
                <a:solidFill>
                  <a:srgbClr val="000000">
                    <a:alpha val="100000"/>
                  </a:srgbClr>
                </a:solidFill>
                <a:latin typeface="Arial"/>
              </a:rPr>
              <a:t>
</a:t>
            </a:r>
            <a:r>
              <a:rPr lang="en-US" sz="1600" b="1" u="none" strike="noStrike" cap="none" spc="0" dirty="0">
                <a:solidFill>
                  <a:srgbClr val="000000">
                    <a:alpha val="100000"/>
                  </a:srgbClr>
                </a:solidFill>
                <a:latin typeface="Arial"/>
              </a:rPr>
              <a:t>Task Automation: </a:t>
            </a:r>
            <a:r>
              <a:rPr lang="en-US" sz="1600" u="none" strike="noStrike" cap="none" spc="0" dirty="0">
                <a:solidFill>
                  <a:srgbClr val="000000">
                    <a:alpha val="100000"/>
                  </a:srgbClr>
                </a:solidFill>
                <a:latin typeface="Arial"/>
              </a:rPr>
              <a:t>Reducing workload and errors.</a:t>
            </a:r>
          </a:p>
          <a:p>
            <a:pPr marL="0" marR="0" lvl="0" indent="0" algn="l" rtl="0" fontAlgn="base">
              <a:lnSpc>
                <a:spcPct val="100000"/>
              </a:lnSpc>
              <a:spcBef>
                <a:spcPts val="0"/>
              </a:spcBef>
              <a:spcAft>
                <a:spcPts val="0"/>
              </a:spcAft>
            </a:pPr>
            <a:r>
              <a:rPr lang="en-US" sz="1600" u="none" strike="noStrike" cap="none" spc="0" dirty="0">
                <a:solidFill>
                  <a:srgbClr val="000000">
                    <a:alpha val="100000"/>
                  </a:srgbClr>
                </a:solidFill>
                <a:latin typeface="Arial"/>
              </a:rPr>
              <a:t>
</a:t>
            </a:r>
            <a:r>
              <a:rPr lang="en-US" sz="1600" b="1" u="none" strike="noStrike" cap="none" spc="0" dirty="0">
                <a:solidFill>
                  <a:srgbClr val="000000">
                    <a:alpha val="100000"/>
                  </a:srgbClr>
                </a:solidFill>
                <a:latin typeface="Arial"/>
              </a:rPr>
              <a:t>Treatment Design: </a:t>
            </a:r>
            <a:r>
              <a:rPr lang="en-US" sz="1600" u="none" strike="noStrike" cap="none" spc="0" dirty="0">
                <a:solidFill>
                  <a:srgbClr val="000000">
                    <a:alpha val="100000"/>
                  </a:srgbClr>
                </a:solidFill>
                <a:latin typeface="Arial"/>
              </a:rPr>
              <a:t>Crafting personalized care plans.</a:t>
            </a:r>
          </a:p>
        </p:txBody>
      </p:sp>
      <p:pic>
        <p:nvPicPr>
          <p:cNvPr id="5" name="Picture 4">
            <a:extLst>
              <a:ext uri="{FF2B5EF4-FFF2-40B4-BE49-F238E27FC236}">
                <a16:creationId xmlns:a16="http://schemas.microsoft.com/office/drawing/2014/main" id="{39DE8873-4E55-4564-0183-39E23831A93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48459" y="2573129"/>
            <a:ext cx="1851670" cy="185167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3019425"/>
          <a:chOff x="914400" y="1028700"/>
          <a:chExt cx="8229600" cy="3019425"/>
        </a:xfrm>
      </p:grpSpPr>
      <p:sp>
        <p:nvSpPr>
          <p:cNvPr id="2" name="TextBox 1"/>
          <p:cNvSpPr txBox="1"/>
          <p:nvPr/>
        </p:nvSpPr>
        <p:spPr>
          <a:xfrm>
            <a:off x="881561" y="771550"/>
            <a:ext cx="3978471" cy="954107"/>
          </a:xfrm>
          <a:prstGeom prst="rect">
            <a:avLst/>
          </a:prstGeom>
          <a:noFill/>
        </p:spPr>
        <p:txBody>
          <a:bodyPr vert="horz" wrap="square" lIns="91440" tIns="45720" rIns="91440" bIns="45720" rtlCol="0" anchor="t" anchorCtr="0">
            <a:spAutoFit/>
          </a:bodyPr>
          <a:lstStyle/>
          <a:p>
            <a:pPr marL="0" marR="0" lvl="0" indent="0" algn="l" rtl="0" fontAlgn="t">
              <a:lnSpc>
                <a:spcPct val="100000"/>
              </a:lnSpc>
              <a:spcBef>
                <a:spcPts val="0"/>
              </a:spcBef>
              <a:spcAft>
                <a:spcPts val="0"/>
              </a:spcAft>
            </a:pPr>
            <a:r>
              <a:rPr lang="en-US" sz="2800" b="1" u="none" strike="noStrike" cap="none" spc="0" dirty="0">
                <a:solidFill>
                  <a:srgbClr val="000000">
                    <a:alpha val="100000"/>
                  </a:srgbClr>
                </a:solidFill>
                <a:latin typeface="Arial"/>
              </a:rPr>
              <a:t>Disease Identification and Diagnosis</a:t>
            </a:r>
          </a:p>
        </p:txBody>
      </p:sp>
      <p:sp>
        <p:nvSpPr>
          <p:cNvPr id="3" name="TextBox 2"/>
          <p:cNvSpPr txBox="1"/>
          <p:nvPr/>
        </p:nvSpPr>
        <p:spPr>
          <a:xfrm>
            <a:off x="892624" y="2011498"/>
            <a:ext cx="3225552" cy="1815882"/>
          </a:xfrm>
          <a:prstGeom prst="rect">
            <a:avLst/>
          </a:prstGeom>
          <a:noFill/>
        </p:spPr>
        <p:txBody>
          <a:bodyPr vert="horz" wrap="square" lIns="91440" tIns="45720" rIns="91440" bIns="45720" rtlCol="0" anchorCtr="0">
            <a:spAutoFit/>
          </a:bodyPr>
          <a:lstStyle/>
          <a:p>
            <a:pPr marL="0" marR="0" lvl="0" indent="0" algn="l" rtl="0" fontAlgn="base">
              <a:lnSpc>
                <a:spcPct val="100000"/>
              </a:lnSpc>
              <a:spcBef>
                <a:spcPts val="0"/>
              </a:spcBef>
              <a:spcAft>
                <a:spcPts val="0"/>
              </a:spcAft>
            </a:pPr>
            <a:r>
              <a:rPr lang="en-US" sz="1600" u="none" strike="noStrike" cap="none" spc="0" dirty="0">
                <a:solidFill>
                  <a:srgbClr val="000000">
                    <a:alpha val="100000"/>
                  </a:srgbClr>
                </a:solidFill>
                <a:latin typeface="Arial"/>
              </a:rPr>
              <a:t>AI algorithms analyze symptoms and medical data to transform disease detection.</a:t>
            </a:r>
          </a:p>
          <a:p>
            <a:pPr marL="0" marR="0" lvl="0" indent="0" algn="l" rtl="0" fontAlgn="base">
              <a:lnSpc>
                <a:spcPct val="100000"/>
              </a:lnSpc>
              <a:spcBef>
                <a:spcPts val="0"/>
              </a:spcBef>
              <a:spcAft>
                <a:spcPts val="0"/>
              </a:spcAft>
            </a:pPr>
            <a:r>
              <a:rPr lang="en-US" sz="1600" u="none" strike="noStrike" cap="none" spc="0" dirty="0">
                <a:solidFill>
                  <a:srgbClr val="000000">
                    <a:alpha val="100000"/>
                  </a:srgbClr>
                </a:solidFill>
                <a:latin typeface="Arial"/>
              </a:rPr>
              <a:t>
Improved accuracy in diagnosing complex conditions like heart disease and lung cancer.</a:t>
            </a:r>
          </a:p>
        </p:txBody>
      </p:sp>
      <p:pic>
        <p:nvPicPr>
          <p:cNvPr id="5" name="Picture 4">
            <a:extLst>
              <a:ext uri="{FF2B5EF4-FFF2-40B4-BE49-F238E27FC236}">
                <a16:creationId xmlns:a16="http://schemas.microsoft.com/office/drawing/2014/main" id="{8A3B74CA-3FCC-74C4-F944-FF497A17A6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6016" y="1491630"/>
            <a:ext cx="3411156" cy="256758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3019425"/>
          <a:chOff x="914400" y="1028700"/>
          <a:chExt cx="8229600" cy="3019425"/>
        </a:xfrm>
      </p:grpSpPr>
      <p:sp>
        <p:nvSpPr>
          <p:cNvPr id="2" name="TextBox 1"/>
          <p:cNvSpPr txBox="1"/>
          <p:nvPr/>
        </p:nvSpPr>
        <p:spPr>
          <a:xfrm>
            <a:off x="2643943" y="411510"/>
            <a:ext cx="4262032" cy="1384995"/>
          </a:xfrm>
          <a:prstGeom prst="rect">
            <a:avLst/>
          </a:prstGeom>
          <a:noFill/>
        </p:spPr>
        <p:txBody>
          <a:bodyPr vert="horz" wrap="square" lIns="91440" tIns="45720" rIns="91440" bIns="45720" rtlCol="0" anchor="t" anchorCtr="0">
            <a:spAutoFit/>
          </a:bodyPr>
          <a:lstStyle/>
          <a:p>
            <a:pPr marL="0" marR="0" lvl="0" indent="0" algn="ctr" rtl="0" fontAlgn="t">
              <a:lnSpc>
                <a:spcPct val="100000"/>
              </a:lnSpc>
              <a:spcBef>
                <a:spcPts val="0"/>
              </a:spcBef>
              <a:spcAft>
                <a:spcPts val="0"/>
              </a:spcAft>
            </a:pPr>
            <a:r>
              <a:rPr lang="en-US" sz="2800" b="1" u="none" strike="noStrike" cap="none" spc="0" dirty="0">
                <a:solidFill>
                  <a:srgbClr val="000000">
                    <a:alpha val="100000"/>
                  </a:srgbClr>
                </a:solidFill>
                <a:latin typeface="Arial"/>
              </a:rPr>
              <a:t>Personalized Treatment and Behavioral Modification</a:t>
            </a:r>
          </a:p>
        </p:txBody>
      </p:sp>
      <p:sp>
        <p:nvSpPr>
          <p:cNvPr id="3" name="TextBox 2"/>
          <p:cNvSpPr txBox="1"/>
          <p:nvPr/>
        </p:nvSpPr>
        <p:spPr>
          <a:xfrm>
            <a:off x="1907704" y="2314378"/>
            <a:ext cx="3011271" cy="1569660"/>
          </a:xfrm>
          <a:prstGeom prst="rect">
            <a:avLst/>
          </a:prstGeom>
          <a:noFill/>
        </p:spPr>
        <p:txBody>
          <a:bodyPr vert="horz" wrap="square" lIns="91440" tIns="45720" rIns="91440" bIns="45720" rtlCol="0" anchorCtr="0">
            <a:spAutoFit/>
          </a:bodyPr>
          <a:lstStyle/>
          <a:p>
            <a:pPr marL="0" marR="0" lvl="0" indent="0" algn="l" rtl="0" fontAlgn="base">
              <a:lnSpc>
                <a:spcPct val="100000"/>
              </a:lnSpc>
              <a:spcBef>
                <a:spcPts val="0"/>
              </a:spcBef>
              <a:spcAft>
                <a:spcPts val="0"/>
              </a:spcAft>
            </a:pPr>
            <a:r>
              <a:rPr lang="en-US" sz="1600" u="none" strike="noStrike" cap="none" spc="0" dirty="0">
                <a:solidFill>
                  <a:srgbClr val="000000">
                    <a:alpha val="100000"/>
                  </a:srgbClr>
                </a:solidFill>
                <a:latin typeface="Arial"/>
              </a:rPr>
              <a:t>Customized medical treatments leveraging predictive analytics. Use of micro biosensors for remote monitoring and optimized health outcomes.</a:t>
            </a:r>
          </a:p>
        </p:txBody>
      </p:sp>
      <p:pic>
        <p:nvPicPr>
          <p:cNvPr id="5" name="Picture 4">
            <a:extLst>
              <a:ext uri="{FF2B5EF4-FFF2-40B4-BE49-F238E27FC236}">
                <a16:creationId xmlns:a16="http://schemas.microsoft.com/office/drawing/2014/main" id="{6374D2AC-A5BD-D826-CC09-CE911BBF093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48064" y="2211710"/>
            <a:ext cx="2664296" cy="177499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3019425"/>
          <a:chOff x="914400" y="1028700"/>
          <a:chExt cx="8229600" cy="3019425"/>
        </a:xfrm>
      </p:grpSpPr>
      <p:sp>
        <p:nvSpPr>
          <p:cNvPr id="2" name="TextBox 1"/>
          <p:cNvSpPr txBox="1"/>
          <p:nvPr/>
        </p:nvSpPr>
        <p:spPr>
          <a:xfrm>
            <a:off x="696952" y="1460657"/>
            <a:ext cx="3635721" cy="954107"/>
          </a:xfrm>
          <a:prstGeom prst="rect">
            <a:avLst/>
          </a:prstGeom>
          <a:noFill/>
        </p:spPr>
        <p:txBody>
          <a:bodyPr vert="horz" wrap="square" lIns="91440" tIns="45720" rIns="91440" bIns="45720" rtlCol="0" anchor="t" anchorCtr="0">
            <a:spAutoFit/>
          </a:bodyPr>
          <a:lstStyle/>
          <a:p>
            <a:pPr marL="0" marR="0" lvl="0" indent="0" rtl="0" fontAlgn="t">
              <a:lnSpc>
                <a:spcPct val="100000"/>
              </a:lnSpc>
              <a:spcBef>
                <a:spcPts val="0"/>
              </a:spcBef>
              <a:spcAft>
                <a:spcPts val="0"/>
              </a:spcAft>
            </a:pPr>
            <a:r>
              <a:rPr lang="en-US" sz="2800" b="1" u="none" strike="noStrike" cap="none" spc="0" dirty="0">
                <a:solidFill>
                  <a:srgbClr val="000000">
                    <a:alpha val="100000"/>
                  </a:srgbClr>
                </a:solidFill>
                <a:latin typeface="Arial"/>
              </a:rPr>
              <a:t>Drug Discovery and Manufacturing</a:t>
            </a:r>
          </a:p>
        </p:txBody>
      </p:sp>
      <p:sp>
        <p:nvSpPr>
          <p:cNvPr id="3" name="TextBox 2"/>
          <p:cNvSpPr txBox="1"/>
          <p:nvPr/>
        </p:nvSpPr>
        <p:spPr>
          <a:xfrm>
            <a:off x="762691" y="2414764"/>
            <a:ext cx="3124261" cy="1323439"/>
          </a:xfrm>
          <a:prstGeom prst="rect">
            <a:avLst/>
          </a:prstGeom>
          <a:noFill/>
        </p:spPr>
        <p:txBody>
          <a:bodyPr vert="horz" wrap="square" lIns="91440" tIns="45720" rIns="91440" bIns="45720" rtlCol="0" anchorCtr="0">
            <a:spAutoFit/>
          </a:bodyPr>
          <a:lstStyle/>
          <a:p>
            <a:pPr marL="0" marR="0" lvl="0" indent="0" algn="l" rtl="0" fontAlgn="base">
              <a:lnSpc>
                <a:spcPct val="100000"/>
              </a:lnSpc>
              <a:spcBef>
                <a:spcPts val="0"/>
              </a:spcBef>
              <a:spcAft>
                <a:spcPts val="0"/>
              </a:spcAft>
            </a:pPr>
            <a:r>
              <a:rPr lang="en-US" sz="1600" u="none" strike="noStrike" cap="none" spc="0" dirty="0">
                <a:solidFill>
                  <a:srgbClr val="000000">
                    <a:alpha val="100000"/>
                  </a:srgbClr>
                </a:solidFill>
                <a:latin typeface="Arial"/>
              </a:rPr>
              <a:t>AI accelerates drug discovery using deep learning and predictive algorithms. Leading companies are leveraging AI for innovative solutions.</a:t>
            </a:r>
          </a:p>
        </p:txBody>
      </p:sp>
      <p:pic>
        <p:nvPicPr>
          <p:cNvPr id="5" name="Picture 4">
            <a:extLst>
              <a:ext uri="{FF2B5EF4-FFF2-40B4-BE49-F238E27FC236}">
                <a16:creationId xmlns:a16="http://schemas.microsoft.com/office/drawing/2014/main" id="{9FA9F741-C45F-CB09-4DD2-7ED9AAB9F2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8024" y="945945"/>
            <a:ext cx="2601286" cy="325160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3019425"/>
          <a:chOff x="914400" y="1028700"/>
          <a:chExt cx="8229600" cy="3019425"/>
        </a:xfrm>
      </p:grpSpPr>
      <p:sp>
        <p:nvSpPr>
          <p:cNvPr id="2" name="TextBox 1"/>
          <p:cNvSpPr txBox="1"/>
          <p:nvPr/>
        </p:nvSpPr>
        <p:spPr>
          <a:xfrm>
            <a:off x="1187624" y="1707654"/>
            <a:ext cx="7315200" cy="400050"/>
          </a:xfrm>
          <a:prstGeom prst="rect">
            <a:avLst/>
          </a:prstGeom>
          <a:noFill/>
        </p:spPr>
        <p:txBody>
          <a:bodyPr vert="horz" lIns="91440" tIns="45720" rIns="91440" bIns="45720" rtlCol="0" anchor="t" anchorCtr="0">
            <a:spAutoFit/>
          </a:bodyPr>
          <a:lstStyle/>
          <a:p>
            <a:pPr marL="0" marR="0" lvl="0" indent="0" algn="l" rtl="0" fontAlgn="t">
              <a:lnSpc>
                <a:spcPct val="100000"/>
              </a:lnSpc>
              <a:spcBef>
                <a:spcPts val="0"/>
              </a:spcBef>
              <a:spcAft>
                <a:spcPts val="0"/>
              </a:spcAft>
            </a:pPr>
            <a:r>
              <a:rPr lang="en-US" sz="2800" b="1" u="none" strike="noStrike" cap="none" spc="0" dirty="0">
                <a:solidFill>
                  <a:srgbClr val="000000">
                    <a:alpha val="100000"/>
                  </a:srgbClr>
                </a:solidFill>
                <a:latin typeface="Arial"/>
              </a:rPr>
              <a:t>Robotic Surgery</a:t>
            </a:r>
          </a:p>
        </p:txBody>
      </p:sp>
      <p:sp>
        <p:nvSpPr>
          <p:cNvPr id="3" name="TextBox 2"/>
          <p:cNvSpPr txBox="1"/>
          <p:nvPr/>
        </p:nvSpPr>
        <p:spPr>
          <a:xfrm>
            <a:off x="1187624" y="2297152"/>
            <a:ext cx="3384376" cy="1323439"/>
          </a:xfrm>
          <a:prstGeom prst="rect">
            <a:avLst/>
          </a:prstGeom>
          <a:noFill/>
        </p:spPr>
        <p:txBody>
          <a:bodyPr vert="horz" wrap="square" lIns="91440" tIns="45720" rIns="91440" bIns="45720" rtlCol="0" anchorCtr="0">
            <a:spAutoFit/>
          </a:bodyPr>
          <a:lstStyle/>
          <a:p>
            <a:pPr marL="0" marR="0" lvl="0" indent="0" algn="l" rtl="0" fontAlgn="base">
              <a:lnSpc>
                <a:spcPct val="100000"/>
              </a:lnSpc>
              <a:spcBef>
                <a:spcPts val="0"/>
              </a:spcBef>
              <a:spcAft>
                <a:spcPts val="0"/>
              </a:spcAft>
            </a:pPr>
            <a:r>
              <a:rPr lang="en-US" sz="1600" u="none" strike="noStrike" cap="none" spc="0" dirty="0">
                <a:solidFill>
                  <a:srgbClr val="000000">
                    <a:alpha val="100000"/>
                  </a:srgbClr>
                </a:solidFill>
                <a:latin typeface="Arial"/>
              </a:rPr>
              <a:t>Robotic systems, like the da Vinci robot, enhance surgical precision.
Expectation of advancements leading to fully autonomous operations.</a:t>
            </a:r>
          </a:p>
        </p:txBody>
      </p:sp>
      <p:pic>
        <p:nvPicPr>
          <p:cNvPr id="5" name="Picture 4">
            <a:extLst>
              <a:ext uri="{FF2B5EF4-FFF2-40B4-BE49-F238E27FC236}">
                <a16:creationId xmlns:a16="http://schemas.microsoft.com/office/drawing/2014/main" id="{75DB21D7-2F55-D8E2-8325-BF99D149692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16016" y="1444387"/>
            <a:ext cx="3384376" cy="225472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3019425"/>
          <a:chOff x="914400" y="1028700"/>
          <a:chExt cx="8229600" cy="3019425"/>
        </a:xfrm>
      </p:grpSpPr>
      <p:sp>
        <p:nvSpPr>
          <p:cNvPr id="2" name="TextBox 1"/>
          <p:cNvSpPr txBox="1"/>
          <p:nvPr/>
        </p:nvSpPr>
        <p:spPr>
          <a:xfrm>
            <a:off x="914400" y="1028700"/>
            <a:ext cx="3009528" cy="954107"/>
          </a:xfrm>
          <a:prstGeom prst="rect">
            <a:avLst/>
          </a:prstGeom>
          <a:noFill/>
        </p:spPr>
        <p:txBody>
          <a:bodyPr vert="horz" wrap="square" lIns="91440" tIns="45720" rIns="91440" bIns="45720" rtlCol="0" anchor="t" anchorCtr="0">
            <a:spAutoFit/>
          </a:bodyPr>
          <a:lstStyle/>
          <a:p>
            <a:pPr marL="0" marR="0" lvl="0" indent="0" algn="l" rtl="0" fontAlgn="t">
              <a:lnSpc>
                <a:spcPct val="100000"/>
              </a:lnSpc>
              <a:spcBef>
                <a:spcPts val="0"/>
              </a:spcBef>
              <a:spcAft>
                <a:spcPts val="0"/>
              </a:spcAft>
            </a:pPr>
            <a:r>
              <a:rPr lang="en-US" sz="2800" b="1" u="none" strike="noStrike" cap="none" spc="0" dirty="0">
                <a:solidFill>
                  <a:srgbClr val="000000">
                    <a:alpha val="100000"/>
                  </a:srgbClr>
                </a:solidFill>
                <a:latin typeface="Arial"/>
              </a:rPr>
              <a:t>Clinical Trial Research</a:t>
            </a:r>
          </a:p>
        </p:txBody>
      </p:sp>
      <p:sp>
        <p:nvSpPr>
          <p:cNvPr id="3" name="TextBox 2"/>
          <p:cNvSpPr txBox="1"/>
          <p:nvPr/>
        </p:nvSpPr>
        <p:spPr>
          <a:xfrm>
            <a:off x="894061" y="2027756"/>
            <a:ext cx="3225552" cy="1569660"/>
          </a:xfrm>
          <a:prstGeom prst="rect">
            <a:avLst/>
          </a:prstGeom>
          <a:noFill/>
        </p:spPr>
        <p:txBody>
          <a:bodyPr vert="horz" wrap="square" lIns="91440" tIns="45720" rIns="91440" bIns="45720" rtlCol="0" anchorCtr="0">
            <a:spAutoFit/>
          </a:bodyPr>
          <a:lstStyle/>
          <a:p>
            <a:pPr marL="0" marR="0" lvl="0" indent="0" algn="l" rtl="0" fontAlgn="base">
              <a:lnSpc>
                <a:spcPct val="100000"/>
              </a:lnSpc>
              <a:spcBef>
                <a:spcPts val="0"/>
              </a:spcBef>
              <a:spcAft>
                <a:spcPts val="0"/>
              </a:spcAft>
            </a:pPr>
            <a:r>
              <a:rPr lang="en-US" sz="1600" u="none" strike="noStrike" cap="none" spc="0" dirty="0">
                <a:solidFill>
                  <a:srgbClr val="000000">
                    <a:alpha val="100000"/>
                  </a:srgbClr>
                </a:solidFill>
                <a:latin typeface="Arial"/>
              </a:rPr>
              <a:t>AI optimizes study designs and enhances participant safety through monitoring.</a:t>
            </a:r>
          </a:p>
          <a:p>
            <a:pPr marL="0" marR="0" lvl="0" indent="0" algn="l" rtl="0" fontAlgn="base">
              <a:lnSpc>
                <a:spcPct val="100000"/>
              </a:lnSpc>
              <a:spcBef>
                <a:spcPts val="0"/>
              </a:spcBef>
              <a:spcAft>
                <a:spcPts val="0"/>
              </a:spcAft>
            </a:pPr>
            <a:r>
              <a:rPr lang="en-US" sz="1600" u="none" strike="noStrike" cap="none" spc="0" dirty="0">
                <a:solidFill>
                  <a:srgbClr val="000000">
                    <a:alpha val="100000"/>
                  </a:srgbClr>
                </a:solidFill>
                <a:latin typeface="Arial"/>
              </a:rPr>
              <a:t>
Real-time insights help in identifying potential risks.</a:t>
            </a:r>
          </a:p>
        </p:txBody>
      </p:sp>
      <p:pic>
        <p:nvPicPr>
          <p:cNvPr id="5" name="Picture 4">
            <a:extLst>
              <a:ext uri="{FF2B5EF4-FFF2-40B4-BE49-F238E27FC236}">
                <a16:creationId xmlns:a16="http://schemas.microsoft.com/office/drawing/2014/main" id="{444037D6-ADE5-4342-092D-550DD045B9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9430" y="1458950"/>
            <a:ext cx="3970509" cy="22256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3019425"/>
          <a:chOff x="914400" y="1028700"/>
          <a:chExt cx="8229600" cy="3019425"/>
        </a:xfrm>
      </p:grpSpPr>
      <p:sp>
        <p:nvSpPr>
          <p:cNvPr id="2" name="TextBox 1"/>
          <p:cNvSpPr txBox="1"/>
          <p:nvPr/>
        </p:nvSpPr>
        <p:spPr>
          <a:xfrm>
            <a:off x="1022398" y="1401619"/>
            <a:ext cx="3227294" cy="954107"/>
          </a:xfrm>
          <a:prstGeom prst="rect">
            <a:avLst/>
          </a:prstGeom>
          <a:noFill/>
        </p:spPr>
        <p:txBody>
          <a:bodyPr vert="horz" wrap="square" lIns="91440" tIns="45720" rIns="91440" bIns="45720" rtlCol="0" anchor="t" anchorCtr="0">
            <a:spAutoFit/>
          </a:bodyPr>
          <a:lstStyle/>
          <a:p>
            <a:pPr marL="0" marR="0" lvl="0" indent="0" algn="l" rtl="0" fontAlgn="t">
              <a:lnSpc>
                <a:spcPct val="100000"/>
              </a:lnSpc>
              <a:spcBef>
                <a:spcPts val="0"/>
              </a:spcBef>
              <a:spcAft>
                <a:spcPts val="0"/>
              </a:spcAft>
            </a:pPr>
            <a:r>
              <a:rPr lang="en-US" sz="2800" b="1" u="none" strike="noStrike" cap="none" spc="0" dirty="0">
                <a:solidFill>
                  <a:srgbClr val="000000">
                    <a:alpha val="100000"/>
                  </a:srgbClr>
                </a:solidFill>
                <a:latin typeface="Arial"/>
              </a:rPr>
              <a:t>Automating Repetitive Tasks</a:t>
            </a:r>
          </a:p>
        </p:txBody>
      </p:sp>
      <p:sp>
        <p:nvSpPr>
          <p:cNvPr id="3" name="TextBox 2"/>
          <p:cNvSpPr txBox="1"/>
          <p:nvPr/>
        </p:nvSpPr>
        <p:spPr>
          <a:xfrm>
            <a:off x="1022398" y="2389543"/>
            <a:ext cx="3227294" cy="1077218"/>
          </a:xfrm>
          <a:prstGeom prst="rect">
            <a:avLst/>
          </a:prstGeom>
          <a:noFill/>
        </p:spPr>
        <p:txBody>
          <a:bodyPr vert="horz" wrap="square" lIns="91440" tIns="45720" rIns="91440" bIns="45720" rtlCol="0" anchorCtr="0">
            <a:spAutoFit/>
          </a:bodyPr>
          <a:lstStyle/>
          <a:p>
            <a:pPr marL="0" marR="0" lvl="0" indent="0" algn="l" rtl="0" fontAlgn="base">
              <a:lnSpc>
                <a:spcPct val="100000"/>
              </a:lnSpc>
              <a:spcBef>
                <a:spcPts val="0"/>
              </a:spcBef>
              <a:spcAft>
                <a:spcPts val="0"/>
              </a:spcAft>
            </a:pPr>
            <a:r>
              <a:rPr lang="en-US" sz="1600" u="none" strike="noStrike" cap="none" spc="0" dirty="0">
                <a:solidFill>
                  <a:srgbClr val="000000">
                    <a:alpha val="100000"/>
                  </a:srgbClr>
                </a:solidFill>
                <a:latin typeface="Arial"/>
              </a:rPr>
              <a:t>AI automates tasks like analysis of medical tests and data entry.
Speeds up processes in fields like cardiology and radiology.</a:t>
            </a:r>
          </a:p>
        </p:txBody>
      </p:sp>
      <p:pic>
        <p:nvPicPr>
          <p:cNvPr id="5" name="Picture 4">
            <a:extLst>
              <a:ext uri="{FF2B5EF4-FFF2-40B4-BE49-F238E27FC236}">
                <a16:creationId xmlns:a16="http://schemas.microsoft.com/office/drawing/2014/main" id="{1E8A8732-3306-9812-8C3D-E2CAA2607D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0072" y="751170"/>
            <a:ext cx="2427439" cy="364115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2714625"/>
          <a:chOff x="914400" y="1028700"/>
          <a:chExt cx="8229600" cy="2714625"/>
        </a:xfrm>
      </p:grpSpPr>
      <p:sp>
        <p:nvSpPr>
          <p:cNvPr id="2" name="TextBox 1"/>
          <p:cNvSpPr txBox="1"/>
          <p:nvPr/>
        </p:nvSpPr>
        <p:spPr>
          <a:xfrm>
            <a:off x="887324" y="1869429"/>
            <a:ext cx="3174566" cy="523220"/>
          </a:xfrm>
          <a:prstGeom prst="rect">
            <a:avLst/>
          </a:prstGeom>
          <a:noFill/>
        </p:spPr>
        <p:txBody>
          <a:bodyPr vert="horz" wrap="square" lIns="91440" tIns="45720" rIns="91440" bIns="45720" rtlCol="0" anchor="t" anchorCtr="0">
            <a:spAutoFit/>
          </a:bodyPr>
          <a:lstStyle/>
          <a:p>
            <a:pPr marL="0" marR="0" lvl="0" indent="0" algn="l" rtl="0" fontAlgn="t">
              <a:lnSpc>
                <a:spcPct val="100000"/>
              </a:lnSpc>
              <a:spcBef>
                <a:spcPts val="0"/>
              </a:spcBef>
              <a:spcAft>
                <a:spcPts val="0"/>
              </a:spcAft>
            </a:pPr>
            <a:r>
              <a:rPr lang="en-US" sz="2800" b="1" u="none" strike="noStrike" cap="none" spc="0" dirty="0">
                <a:solidFill>
                  <a:srgbClr val="000000">
                    <a:alpha val="100000"/>
                  </a:srgbClr>
                </a:solidFill>
                <a:latin typeface="Arial"/>
              </a:rPr>
              <a:t>Treatment Design</a:t>
            </a:r>
          </a:p>
        </p:txBody>
      </p:sp>
      <p:sp>
        <p:nvSpPr>
          <p:cNvPr id="3" name="TextBox 2"/>
          <p:cNvSpPr txBox="1"/>
          <p:nvPr/>
        </p:nvSpPr>
        <p:spPr>
          <a:xfrm>
            <a:off x="900390" y="2427734"/>
            <a:ext cx="3441576" cy="1077218"/>
          </a:xfrm>
          <a:prstGeom prst="rect">
            <a:avLst/>
          </a:prstGeom>
          <a:noFill/>
        </p:spPr>
        <p:txBody>
          <a:bodyPr vert="horz" wrap="square" lIns="91440" tIns="45720" rIns="91440" bIns="45720" rtlCol="0" anchorCtr="0">
            <a:spAutoFit/>
          </a:bodyPr>
          <a:lstStyle/>
          <a:p>
            <a:pPr marL="0" marR="0" lvl="0" indent="0" algn="l" rtl="0" fontAlgn="base">
              <a:lnSpc>
                <a:spcPct val="100000"/>
              </a:lnSpc>
              <a:spcBef>
                <a:spcPts val="0"/>
              </a:spcBef>
              <a:spcAft>
                <a:spcPts val="0"/>
              </a:spcAft>
            </a:pPr>
            <a:r>
              <a:rPr lang="en-US" sz="1600" u="none" strike="noStrike" cap="none" spc="0" dirty="0">
                <a:solidFill>
                  <a:srgbClr val="000000">
                    <a:alpha val="100000"/>
                  </a:srgbClr>
                </a:solidFill>
                <a:latin typeface="Arial"/>
              </a:rPr>
              <a:t>AI analyzes patient records and research to recommend tailored care plans. Improves efficiency in healthcare management.</a:t>
            </a:r>
          </a:p>
        </p:txBody>
      </p:sp>
      <p:pic>
        <p:nvPicPr>
          <p:cNvPr id="5" name="Picture 4">
            <a:extLst>
              <a:ext uri="{FF2B5EF4-FFF2-40B4-BE49-F238E27FC236}">
                <a16:creationId xmlns:a16="http://schemas.microsoft.com/office/drawing/2014/main" id="{CF66AA60-AF6C-52C4-9DF9-930034C93F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4648" y="1373807"/>
            <a:ext cx="3596258" cy="239588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5153025"/>
          <a:chOff x="914400" y="1028700"/>
          <a:chExt cx="8229600" cy="5153025"/>
        </a:xfrm>
      </p:grpSpPr>
      <p:sp>
        <p:nvSpPr>
          <p:cNvPr id="2" name="TextBox 1"/>
          <p:cNvSpPr txBox="1"/>
          <p:nvPr/>
        </p:nvSpPr>
        <p:spPr>
          <a:xfrm>
            <a:off x="1828800" y="699542"/>
            <a:ext cx="5486400" cy="571500"/>
          </a:xfrm>
          <a:prstGeom prst="rect">
            <a:avLst/>
          </a:prstGeom>
          <a:noFill/>
        </p:spPr>
        <p:txBody>
          <a:bodyPr vert="horz" lIns="91440" tIns="45720" rIns="91440" bIns="45720" rtlCol="0" anchor="t" anchorCtr="0">
            <a:spAutoFit/>
          </a:bodyPr>
          <a:lstStyle/>
          <a:p>
            <a:pPr marL="0" marR="0" lvl="0" indent="0" algn="ctr" rtl="0" fontAlgn="t">
              <a:lnSpc>
                <a:spcPct val="100000"/>
              </a:lnSpc>
              <a:spcBef>
                <a:spcPts val="0"/>
              </a:spcBef>
              <a:spcAft>
                <a:spcPts val="0"/>
              </a:spcAft>
            </a:pPr>
            <a:r>
              <a:rPr lang="en-US" sz="4000" b="1" u="none" strike="noStrike" cap="none" spc="0" dirty="0">
                <a:solidFill>
                  <a:srgbClr val="000000">
                    <a:alpha val="100000"/>
                  </a:srgbClr>
                </a:solidFill>
                <a:latin typeface="Arial"/>
              </a:rPr>
              <a:t>Conclusion</a:t>
            </a:r>
          </a:p>
        </p:txBody>
      </p:sp>
      <p:sp>
        <p:nvSpPr>
          <p:cNvPr id="3" name="TextBox 2"/>
          <p:cNvSpPr txBox="1"/>
          <p:nvPr/>
        </p:nvSpPr>
        <p:spPr>
          <a:xfrm>
            <a:off x="914400" y="1419622"/>
            <a:ext cx="7315200" cy="1274195"/>
          </a:xfrm>
          <a:prstGeom prst="rect">
            <a:avLst/>
          </a:prstGeom>
          <a:noFill/>
        </p:spPr>
        <p:txBody>
          <a:bodyPr vert="horz" lIns="91440" tIns="45720" rIns="91440" bIns="45720" rtlCol="0" anchor="t" anchorCtr="0">
            <a:spAutoFit/>
          </a:bodyPr>
          <a:lstStyle/>
          <a:p>
            <a:pPr marL="0" marR="0" lvl="0" indent="0" algn="ctr" rtl="0" fontAlgn="t">
              <a:lnSpc>
                <a:spcPct val="120000"/>
              </a:lnSpc>
              <a:spcBef>
                <a:spcPts val="0"/>
              </a:spcBef>
              <a:spcAft>
                <a:spcPts val="0"/>
              </a:spcAft>
            </a:pPr>
            <a:r>
              <a:rPr lang="en-US" sz="1600" u="none" strike="noStrike" cap="none" spc="0" dirty="0">
                <a:solidFill>
                  <a:srgbClr val="000000">
                    <a:alpha val="100000"/>
                  </a:srgbClr>
                </a:solidFill>
                <a:latin typeface="Arial"/>
              </a:rPr>
              <a:t>AI is set to significantly transform healthcare by improving treatment outcomes and efficiency. Its potential for innovation in surgeries, patient monitoring, and care design promises a future where healthcare is more accessible and effective.</a:t>
            </a:r>
          </a:p>
        </p:txBody>
      </p:sp>
      <p:pic>
        <p:nvPicPr>
          <p:cNvPr id="5" name="Picture 4">
            <a:extLst>
              <a:ext uri="{FF2B5EF4-FFF2-40B4-BE49-F238E27FC236}">
                <a16:creationId xmlns:a16="http://schemas.microsoft.com/office/drawing/2014/main" id="{6238D4B9-5F24-CE48-C5FA-C6565F29A53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29016" y="3157991"/>
            <a:ext cx="1285967" cy="1285967"/>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828800" y="1028700"/>
          <a:ext cx="7315200" cy="3581400"/>
          <a:chOff x="1828800" y="1028700"/>
          <a:chExt cx="7315200" cy="3581400"/>
        </a:xfrm>
      </p:grpSpPr>
      <p:sp>
        <p:nvSpPr>
          <p:cNvPr id="2" name="TextBox 1"/>
          <p:cNvSpPr txBox="1"/>
          <p:nvPr/>
        </p:nvSpPr>
        <p:spPr>
          <a:xfrm>
            <a:off x="1612776" y="1059582"/>
            <a:ext cx="5486400" cy="857250"/>
          </a:xfrm>
          <a:prstGeom prst="rect">
            <a:avLst/>
          </a:prstGeom>
          <a:noFill/>
        </p:spPr>
        <p:txBody>
          <a:bodyPr vert="horz" lIns="91440" tIns="45720" rIns="91440" bIns="45720" rtlCol="0" anchor="t" anchorCtr="0">
            <a:spAutoFit/>
          </a:bodyPr>
          <a:lstStyle/>
          <a:p>
            <a:pPr marL="0" marR="0" lvl="0" indent="0" algn="ctr" rtl="0" fontAlgn="t">
              <a:lnSpc>
                <a:spcPct val="100000"/>
              </a:lnSpc>
              <a:spcBef>
                <a:spcPts val="0"/>
              </a:spcBef>
              <a:spcAft>
                <a:spcPts val="0"/>
              </a:spcAft>
            </a:pPr>
            <a:r>
              <a:rPr lang="en-US" sz="6000" b="1" u="none" strike="noStrike" cap="none" spc="0" dirty="0">
                <a:solidFill>
                  <a:srgbClr val="000000">
                    <a:alpha val="100000"/>
                  </a:srgbClr>
                </a:solidFill>
                <a:latin typeface="Arial"/>
              </a:rPr>
              <a:t>Thank you!</a:t>
            </a:r>
          </a:p>
        </p:txBody>
      </p:sp>
      <p:sp>
        <p:nvSpPr>
          <p:cNvPr id="3" name="TextBox 2"/>
          <p:cNvSpPr txBox="1"/>
          <p:nvPr/>
        </p:nvSpPr>
        <p:spPr>
          <a:xfrm>
            <a:off x="611560" y="2057400"/>
            <a:ext cx="7488832" cy="1631216"/>
          </a:xfrm>
          <a:prstGeom prst="rect">
            <a:avLst/>
          </a:prstGeom>
          <a:noFill/>
        </p:spPr>
        <p:txBody>
          <a:bodyPr vert="horz" wrap="square" lIns="91440" tIns="45720" rIns="91440" bIns="45720" rtlCol="0" anchor="t" anchorCtr="0">
            <a:spAutoFit/>
          </a:bodyPr>
          <a:lstStyle/>
          <a:p>
            <a:pPr marL="0" marR="0" lvl="0" indent="0" algn="ctr" rtl="0" fontAlgn="t">
              <a:lnSpc>
                <a:spcPct val="100000"/>
              </a:lnSpc>
              <a:spcBef>
                <a:spcPts val="0"/>
              </a:spcBef>
              <a:spcAft>
                <a:spcPts val="0"/>
              </a:spcAft>
            </a:pPr>
            <a:r>
              <a:rPr lang="en-US" sz="2000" b="1" u="none" strike="noStrike" cap="none" spc="0" dirty="0">
                <a:solidFill>
                  <a:srgbClr val="000000">
                    <a:alpha val="100000"/>
                  </a:srgbClr>
                </a:solidFill>
                <a:latin typeface="Arial"/>
              </a:rPr>
              <a:t>Do you have any questions?</a:t>
            </a:r>
          </a:p>
          <a:p>
            <a:pPr marL="0" marR="0" lvl="0" indent="0" algn="ctr" rtl="0" fontAlgn="t">
              <a:lnSpc>
                <a:spcPct val="100000"/>
              </a:lnSpc>
              <a:spcBef>
                <a:spcPts val="0"/>
              </a:spcBef>
              <a:spcAft>
                <a:spcPts val="0"/>
              </a:spcAft>
            </a:pPr>
            <a:endParaRPr lang="en-US" sz="1600" b="1" u="none" strike="noStrike" cap="none" spc="0" dirty="0">
              <a:solidFill>
                <a:srgbClr val="000000">
                  <a:alpha val="100000"/>
                </a:srgbClr>
              </a:solidFill>
              <a:latin typeface="Arial"/>
            </a:endParaRPr>
          </a:p>
          <a:p>
            <a:pPr marL="0" marR="0" lvl="0" indent="0" algn="ctr" rtl="0" fontAlgn="t">
              <a:lnSpc>
                <a:spcPct val="100000"/>
              </a:lnSpc>
              <a:spcBef>
                <a:spcPts val="0"/>
              </a:spcBef>
              <a:spcAft>
                <a:spcPts val="0"/>
              </a:spcAft>
            </a:pPr>
            <a:r>
              <a:rPr lang="en-US" sz="1600" u="none" strike="noStrike" cap="none" spc="0" dirty="0">
                <a:solidFill>
                  <a:srgbClr val="000000">
                    <a:alpha val="100000"/>
                  </a:srgbClr>
                </a:solidFill>
                <a:latin typeface="Arial"/>
              </a:rPr>
              <a:t>youremail@email.com
+91 620 421 838
www.yourwebsite.com
@yourusername</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FFE67F"/>
      </a:dk2>
      <a:lt2>
        <a:srgbClr val="FF9729"/>
      </a:lt2>
      <a:accent1>
        <a:srgbClr val="FF5A34"/>
      </a:accent1>
      <a:accent2>
        <a:srgbClr val="C74C9F"/>
      </a:accent2>
      <a:accent3>
        <a:srgbClr val="FEA9E8"/>
      </a:accent3>
      <a:accent4>
        <a:srgbClr val="91A8EB"/>
      </a:accent4>
      <a:accent5>
        <a:srgbClr val="21A193"/>
      </a:accent5>
      <a:accent6>
        <a:srgbClr val="06AF56"/>
      </a:accent6>
      <a:hlink>
        <a:srgbClr val="000000"/>
      </a:hlink>
      <a:folHlink>
        <a:srgbClr val="0097A7"/>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523</Words>
  <Application>Microsoft Office PowerPoint</Application>
  <PresentationFormat>On-screen Show (16:9)</PresentationFormat>
  <Paragraphs>58</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Theme46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Untitled Presentation</dc:title>
  <dc:subject/>
  <dc:creator>Unknown Creator</dc:creator>
  <cp:keywords/>
  <dc:description/>
  <cp:lastModifiedBy>praveen suthar</cp:lastModifiedBy>
  <cp:revision>2</cp:revision>
  <dcterms:created xsi:type="dcterms:W3CDTF">2024-11-17T10:58:59Z</dcterms:created>
  <dcterms:modified xsi:type="dcterms:W3CDTF">2024-11-17T11:34:28Z</dcterms:modified>
  <cp:category/>
  <cp:contentStatus/>
</cp:coreProperties>
</file>